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58"/>
  </p:notesMasterIdLst>
  <p:sldIdLst>
    <p:sldId id="258" r:id="rId2"/>
    <p:sldId id="259" r:id="rId3"/>
    <p:sldId id="260" r:id="rId4"/>
    <p:sldId id="263" r:id="rId5"/>
    <p:sldId id="264" r:id="rId6"/>
    <p:sldId id="265" r:id="rId7"/>
    <p:sldId id="266" r:id="rId8"/>
    <p:sldId id="328" r:id="rId9"/>
    <p:sldId id="337" r:id="rId10"/>
    <p:sldId id="267" r:id="rId11"/>
    <p:sldId id="277" r:id="rId12"/>
    <p:sldId id="299" r:id="rId13"/>
    <p:sldId id="300" r:id="rId14"/>
    <p:sldId id="331" r:id="rId15"/>
    <p:sldId id="332" r:id="rId16"/>
    <p:sldId id="338" r:id="rId17"/>
    <p:sldId id="289" r:id="rId18"/>
    <p:sldId id="290" r:id="rId19"/>
    <p:sldId id="291" r:id="rId20"/>
    <p:sldId id="309" r:id="rId21"/>
    <p:sldId id="310" r:id="rId22"/>
    <p:sldId id="311" r:id="rId23"/>
    <p:sldId id="312" r:id="rId24"/>
    <p:sldId id="314" r:id="rId25"/>
    <p:sldId id="315" r:id="rId26"/>
    <p:sldId id="316" r:id="rId27"/>
    <p:sldId id="317" r:id="rId28"/>
    <p:sldId id="318" r:id="rId29"/>
    <p:sldId id="348" r:id="rId30"/>
    <p:sldId id="294" r:id="rId31"/>
    <p:sldId id="295" r:id="rId32"/>
    <p:sldId id="298" r:id="rId33"/>
    <p:sldId id="301" r:id="rId34"/>
    <p:sldId id="335" r:id="rId35"/>
    <p:sldId id="334" r:id="rId36"/>
    <p:sldId id="284" r:id="rId37"/>
    <p:sldId id="333" r:id="rId38"/>
    <p:sldId id="329" r:id="rId39"/>
    <p:sldId id="304" r:id="rId40"/>
    <p:sldId id="324" r:id="rId41"/>
    <p:sldId id="306" r:id="rId42"/>
    <p:sldId id="307" r:id="rId43"/>
    <p:sldId id="336" r:id="rId44"/>
    <p:sldId id="285" r:id="rId45"/>
    <p:sldId id="321" r:id="rId46"/>
    <p:sldId id="322" r:id="rId47"/>
    <p:sldId id="287" r:id="rId48"/>
    <p:sldId id="355" r:id="rId49"/>
    <p:sldId id="354" r:id="rId50"/>
    <p:sldId id="349" r:id="rId51"/>
    <p:sldId id="350" r:id="rId52"/>
    <p:sldId id="353" r:id="rId53"/>
    <p:sldId id="351" r:id="rId54"/>
    <p:sldId id="352" r:id="rId55"/>
    <p:sldId id="320" r:id="rId56"/>
    <p:sldId id="293"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C032EA-E030-B84E-A85C-81CA268424CB}">
          <p14:sldIdLst>
            <p14:sldId id="258"/>
            <p14:sldId id="259"/>
            <p14:sldId id="260"/>
            <p14:sldId id="263"/>
            <p14:sldId id="264"/>
            <p14:sldId id="265"/>
            <p14:sldId id="266"/>
            <p14:sldId id="328"/>
            <p14:sldId id="337"/>
            <p14:sldId id="267"/>
            <p14:sldId id="277"/>
            <p14:sldId id="299"/>
            <p14:sldId id="300"/>
            <p14:sldId id="331"/>
            <p14:sldId id="332"/>
            <p14:sldId id="338"/>
            <p14:sldId id="289"/>
            <p14:sldId id="290"/>
            <p14:sldId id="291"/>
            <p14:sldId id="309"/>
            <p14:sldId id="310"/>
            <p14:sldId id="311"/>
            <p14:sldId id="312"/>
            <p14:sldId id="314"/>
            <p14:sldId id="315"/>
            <p14:sldId id="316"/>
            <p14:sldId id="317"/>
            <p14:sldId id="318"/>
            <p14:sldId id="348"/>
            <p14:sldId id="294"/>
            <p14:sldId id="295"/>
            <p14:sldId id="298"/>
            <p14:sldId id="301"/>
            <p14:sldId id="335"/>
            <p14:sldId id="334"/>
            <p14:sldId id="284"/>
            <p14:sldId id="333"/>
            <p14:sldId id="329"/>
            <p14:sldId id="304"/>
            <p14:sldId id="324"/>
            <p14:sldId id="306"/>
            <p14:sldId id="307"/>
            <p14:sldId id="336"/>
            <p14:sldId id="285"/>
          </p14:sldIdLst>
        </p14:section>
        <p14:section name="Untitled Section" id="{1BF5C4E4-D930-254E-B01D-66D52353AB80}">
          <p14:sldIdLst>
            <p14:sldId id="321"/>
            <p14:sldId id="322"/>
            <p14:sldId id="287"/>
            <p14:sldId id="355"/>
            <p14:sldId id="354"/>
            <p14:sldId id="349"/>
            <p14:sldId id="350"/>
            <p14:sldId id="353"/>
            <p14:sldId id="351"/>
            <p14:sldId id="352"/>
            <p14:sldId id="320"/>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549"/>
    <a:srgbClr val="251A6C"/>
    <a:srgbClr val="011893"/>
    <a:srgbClr val="D2DEEF"/>
    <a:srgbClr val="1A1549"/>
    <a:srgbClr val="548235"/>
    <a:srgbClr val="659C40"/>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87" autoAdjust="0"/>
    <p:restoredTop sz="96667"/>
  </p:normalViewPr>
  <p:slideViewPr>
    <p:cSldViewPr snapToGrid="0">
      <p:cViewPr varScale="1">
        <p:scale>
          <a:sx n="127" d="100"/>
          <a:sy n="127" d="100"/>
        </p:scale>
        <p:origin x="112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107" d="100"/>
          <a:sy n="107" d="100"/>
        </p:scale>
        <p:origin x="440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6D29B-6801-374D-8D5C-E27C8B9BADFB}" type="datetimeFigureOut">
              <a:rPr lang="en-US" smtClean="0"/>
              <a:t>8/13/20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C3C3E-96BB-EA44-8F07-097351DE1AC1}" type="slidenum">
              <a:rPr lang="en-US" smtClean="0"/>
              <a:t>‹#›</a:t>
            </a:fld>
            <a:endParaRPr lang="en-US"/>
          </a:p>
        </p:txBody>
      </p:sp>
    </p:spTree>
    <p:extLst>
      <p:ext uri="{BB962C8B-B14F-4D97-AF65-F5344CB8AC3E}">
        <p14:creationId xmlns:p14="http://schemas.microsoft.com/office/powerpoint/2010/main" val="1383008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a:t>
            </a:fld>
            <a:endParaRPr lang="en-US"/>
          </a:p>
        </p:txBody>
      </p:sp>
    </p:spTree>
    <p:extLst>
      <p:ext uri="{BB962C8B-B14F-4D97-AF65-F5344CB8AC3E}">
        <p14:creationId xmlns:p14="http://schemas.microsoft.com/office/powerpoint/2010/main" val="2011037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10</a:t>
            </a:fld>
            <a:endParaRPr lang="en-US"/>
          </a:p>
        </p:txBody>
      </p:sp>
    </p:spTree>
    <p:extLst>
      <p:ext uri="{BB962C8B-B14F-4D97-AF65-F5344CB8AC3E}">
        <p14:creationId xmlns:p14="http://schemas.microsoft.com/office/powerpoint/2010/main" val="852403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11</a:t>
            </a:fld>
            <a:endParaRPr lang="en-US"/>
          </a:p>
        </p:txBody>
      </p:sp>
    </p:spTree>
    <p:extLst>
      <p:ext uri="{BB962C8B-B14F-4D97-AF65-F5344CB8AC3E}">
        <p14:creationId xmlns:p14="http://schemas.microsoft.com/office/powerpoint/2010/main" val="142986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12</a:t>
            </a:fld>
            <a:endParaRPr lang="en-US"/>
          </a:p>
        </p:txBody>
      </p:sp>
    </p:spTree>
    <p:extLst>
      <p:ext uri="{BB962C8B-B14F-4D97-AF65-F5344CB8AC3E}">
        <p14:creationId xmlns:p14="http://schemas.microsoft.com/office/powerpoint/2010/main" val="363553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13</a:t>
            </a:fld>
            <a:endParaRPr lang="en-US"/>
          </a:p>
        </p:txBody>
      </p:sp>
    </p:spTree>
    <p:extLst>
      <p:ext uri="{BB962C8B-B14F-4D97-AF65-F5344CB8AC3E}">
        <p14:creationId xmlns:p14="http://schemas.microsoft.com/office/powerpoint/2010/main" val="22505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14</a:t>
            </a:fld>
            <a:endParaRPr lang="en-US"/>
          </a:p>
        </p:txBody>
      </p:sp>
    </p:spTree>
    <p:extLst>
      <p:ext uri="{BB962C8B-B14F-4D97-AF65-F5344CB8AC3E}">
        <p14:creationId xmlns:p14="http://schemas.microsoft.com/office/powerpoint/2010/main" val="1762285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15</a:t>
            </a:fld>
            <a:endParaRPr lang="en-US"/>
          </a:p>
        </p:txBody>
      </p:sp>
    </p:spTree>
    <p:extLst>
      <p:ext uri="{BB962C8B-B14F-4D97-AF65-F5344CB8AC3E}">
        <p14:creationId xmlns:p14="http://schemas.microsoft.com/office/powerpoint/2010/main" val="3154040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16</a:t>
            </a:fld>
            <a:endParaRPr lang="en-US"/>
          </a:p>
        </p:txBody>
      </p:sp>
    </p:spTree>
    <p:extLst>
      <p:ext uri="{BB962C8B-B14F-4D97-AF65-F5344CB8AC3E}">
        <p14:creationId xmlns:p14="http://schemas.microsoft.com/office/powerpoint/2010/main" val="226263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17</a:t>
            </a:fld>
            <a:endParaRPr lang="en-US"/>
          </a:p>
        </p:txBody>
      </p:sp>
    </p:spTree>
    <p:extLst>
      <p:ext uri="{BB962C8B-B14F-4D97-AF65-F5344CB8AC3E}">
        <p14:creationId xmlns:p14="http://schemas.microsoft.com/office/powerpoint/2010/main" val="205531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18</a:t>
            </a:fld>
            <a:endParaRPr lang="en-US"/>
          </a:p>
        </p:txBody>
      </p:sp>
    </p:spTree>
    <p:extLst>
      <p:ext uri="{BB962C8B-B14F-4D97-AF65-F5344CB8AC3E}">
        <p14:creationId xmlns:p14="http://schemas.microsoft.com/office/powerpoint/2010/main" val="1827984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19</a:t>
            </a:fld>
            <a:endParaRPr lang="en-US"/>
          </a:p>
        </p:txBody>
      </p:sp>
    </p:spTree>
    <p:extLst>
      <p:ext uri="{BB962C8B-B14F-4D97-AF65-F5344CB8AC3E}">
        <p14:creationId xmlns:p14="http://schemas.microsoft.com/office/powerpoint/2010/main" val="195154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2</a:t>
            </a:fld>
            <a:endParaRPr lang="en-US"/>
          </a:p>
        </p:txBody>
      </p:sp>
    </p:spTree>
    <p:extLst>
      <p:ext uri="{BB962C8B-B14F-4D97-AF65-F5344CB8AC3E}">
        <p14:creationId xmlns:p14="http://schemas.microsoft.com/office/powerpoint/2010/main" val="7520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20</a:t>
            </a:fld>
            <a:endParaRPr lang="en-US"/>
          </a:p>
        </p:txBody>
      </p:sp>
    </p:spTree>
    <p:extLst>
      <p:ext uri="{BB962C8B-B14F-4D97-AF65-F5344CB8AC3E}">
        <p14:creationId xmlns:p14="http://schemas.microsoft.com/office/powerpoint/2010/main" val="2136989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21</a:t>
            </a:fld>
            <a:endParaRPr lang="en-US"/>
          </a:p>
        </p:txBody>
      </p:sp>
    </p:spTree>
    <p:extLst>
      <p:ext uri="{BB962C8B-B14F-4D97-AF65-F5344CB8AC3E}">
        <p14:creationId xmlns:p14="http://schemas.microsoft.com/office/powerpoint/2010/main" val="2129129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22</a:t>
            </a:fld>
            <a:endParaRPr lang="en-US"/>
          </a:p>
        </p:txBody>
      </p:sp>
    </p:spTree>
    <p:extLst>
      <p:ext uri="{BB962C8B-B14F-4D97-AF65-F5344CB8AC3E}">
        <p14:creationId xmlns:p14="http://schemas.microsoft.com/office/powerpoint/2010/main" val="1056241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15523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30729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909003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26</a:t>
            </a:fld>
            <a:endParaRPr lang="en-US"/>
          </a:p>
        </p:txBody>
      </p:sp>
    </p:spTree>
    <p:extLst>
      <p:ext uri="{BB962C8B-B14F-4D97-AF65-F5344CB8AC3E}">
        <p14:creationId xmlns:p14="http://schemas.microsoft.com/office/powerpoint/2010/main" val="84024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27</a:t>
            </a:fld>
            <a:endParaRPr lang="en-US"/>
          </a:p>
        </p:txBody>
      </p:sp>
    </p:spTree>
    <p:extLst>
      <p:ext uri="{BB962C8B-B14F-4D97-AF65-F5344CB8AC3E}">
        <p14:creationId xmlns:p14="http://schemas.microsoft.com/office/powerpoint/2010/main" val="773784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28</a:t>
            </a:fld>
            <a:endParaRPr lang="en-US"/>
          </a:p>
        </p:txBody>
      </p:sp>
    </p:spTree>
    <p:extLst>
      <p:ext uri="{BB962C8B-B14F-4D97-AF65-F5344CB8AC3E}">
        <p14:creationId xmlns:p14="http://schemas.microsoft.com/office/powerpoint/2010/main" val="1293928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804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a:t>
            </a:fld>
            <a:endParaRPr lang="en-US"/>
          </a:p>
        </p:txBody>
      </p:sp>
    </p:spTree>
    <p:extLst>
      <p:ext uri="{BB962C8B-B14F-4D97-AF65-F5344CB8AC3E}">
        <p14:creationId xmlns:p14="http://schemas.microsoft.com/office/powerpoint/2010/main" val="1321318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30</a:t>
            </a:fld>
            <a:endParaRPr lang="en-US"/>
          </a:p>
        </p:txBody>
      </p:sp>
    </p:spTree>
    <p:extLst>
      <p:ext uri="{BB962C8B-B14F-4D97-AF65-F5344CB8AC3E}">
        <p14:creationId xmlns:p14="http://schemas.microsoft.com/office/powerpoint/2010/main" val="295245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31</a:t>
            </a:fld>
            <a:endParaRPr lang="en-US"/>
          </a:p>
        </p:txBody>
      </p:sp>
    </p:spTree>
    <p:extLst>
      <p:ext uri="{BB962C8B-B14F-4D97-AF65-F5344CB8AC3E}">
        <p14:creationId xmlns:p14="http://schemas.microsoft.com/office/powerpoint/2010/main" val="1323908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33</a:t>
            </a:fld>
            <a:endParaRPr lang="en-US"/>
          </a:p>
        </p:txBody>
      </p:sp>
    </p:spTree>
    <p:extLst>
      <p:ext uri="{BB962C8B-B14F-4D97-AF65-F5344CB8AC3E}">
        <p14:creationId xmlns:p14="http://schemas.microsoft.com/office/powerpoint/2010/main" val="645662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34</a:t>
            </a:fld>
            <a:endParaRPr lang="en-US"/>
          </a:p>
        </p:txBody>
      </p:sp>
    </p:spTree>
    <p:extLst>
      <p:ext uri="{BB962C8B-B14F-4D97-AF65-F5344CB8AC3E}">
        <p14:creationId xmlns:p14="http://schemas.microsoft.com/office/powerpoint/2010/main" val="1874565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35</a:t>
            </a:fld>
            <a:endParaRPr lang="en-US"/>
          </a:p>
        </p:txBody>
      </p:sp>
    </p:spTree>
    <p:extLst>
      <p:ext uri="{BB962C8B-B14F-4D97-AF65-F5344CB8AC3E}">
        <p14:creationId xmlns:p14="http://schemas.microsoft.com/office/powerpoint/2010/main" val="2193072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36</a:t>
            </a:fld>
            <a:endParaRPr lang="en-US"/>
          </a:p>
        </p:txBody>
      </p:sp>
    </p:spTree>
    <p:extLst>
      <p:ext uri="{BB962C8B-B14F-4D97-AF65-F5344CB8AC3E}">
        <p14:creationId xmlns:p14="http://schemas.microsoft.com/office/powerpoint/2010/main" val="357884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37</a:t>
            </a:fld>
            <a:endParaRPr lang="en-US"/>
          </a:p>
        </p:txBody>
      </p:sp>
    </p:spTree>
    <p:extLst>
      <p:ext uri="{BB962C8B-B14F-4D97-AF65-F5344CB8AC3E}">
        <p14:creationId xmlns:p14="http://schemas.microsoft.com/office/powerpoint/2010/main" val="4049261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38</a:t>
            </a:fld>
            <a:endParaRPr lang="en-US"/>
          </a:p>
        </p:txBody>
      </p:sp>
    </p:spTree>
    <p:extLst>
      <p:ext uri="{BB962C8B-B14F-4D97-AF65-F5344CB8AC3E}">
        <p14:creationId xmlns:p14="http://schemas.microsoft.com/office/powerpoint/2010/main" val="668686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39</a:t>
            </a:fld>
            <a:endParaRPr lang="en-US"/>
          </a:p>
        </p:txBody>
      </p:sp>
    </p:spTree>
    <p:extLst>
      <p:ext uri="{BB962C8B-B14F-4D97-AF65-F5344CB8AC3E}">
        <p14:creationId xmlns:p14="http://schemas.microsoft.com/office/powerpoint/2010/main" val="78314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40</a:t>
            </a:fld>
            <a:endParaRPr lang="en-US"/>
          </a:p>
        </p:txBody>
      </p:sp>
    </p:spTree>
    <p:extLst>
      <p:ext uri="{BB962C8B-B14F-4D97-AF65-F5344CB8AC3E}">
        <p14:creationId xmlns:p14="http://schemas.microsoft.com/office/powerpoint/2010/main" val="290859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a:t>
            </a:fld>
            <a:endParaRPr lang="en-US"/>
          </a:p>
        </p:txBody>
      </p:sp>
    </p:spTree>
    <p:extLst>
      <p:ext uri="{BB962C8B-B14F-4D97-AF65-F5344CB8AC3E}">
        <p14:creationId xmlns:p14="http://schemas.microsoft.com/office/powerpoint/2010/main" val="1759038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41</a:t>
            </a:fld>
            <a:endParaRPr lang="en-US"/>
          </a:p>
        </p:txBody>
      </p:sp>
    </p:spTree>
    <p:extLst>
      <p:ext uri="{BB962C8B-B14F-4D97-AF65-F5344CB8AC3E}">
        <p14:creationId xmlns:p14="http://schemas.microsoft.com/office/powerpoint/2010/main" val="1771884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42</a:t>
            </a:fld>
            <a:endParaRPr lang="en-US"/>
          </a:p>
        </p:txBody>
      </p:sp>
    </p:spTree>
    <p:extLst>
      <p:ext uri="{BB962C8B-B14F-4D97-AF65-F5344CB8AC3E}">
        <p14:creationId xmlns:p14="http://schemas.microsoft.com/office/powerpoint/2010/main" val="556505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43</a:t>
            </a:fld>
            <a:endParaRPr lang="en-US"/>
          </a:p>
        </p:txBody>
      </p:sp>
    </p:spTree>
    <p:extLst>
      <p:ext uri="{BB962C8B-B14F-4D97-AF65-F5344CB8AC3E}">
        <p14:creationId xmlns:p14="http://schemas.microsoft.com/office/powerpoint/2010/main" val="1540962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44</a:t>
            </a:fld>
            <a:endParaRPr lang="en-US"/>
          </a:p>
        </p:txBody>
      </p:sp>
    </p:spTree>
    <p:extLst>
      <p:ext uri="{BB962C8B-B14F-4D97-AF65-F5344CB8AC3E}">
        <p14:creationId xmlns:p14="http://schemas.microsoft.com/office/powerpoint/2010/main" val="1543124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45</a:t>
            </a:fld>
            <a:endParaRPr lang="en-US"/>
          </a:p>
        </p:txBody>
      </p:sp>
    </p:spTree>
    <p:extLst>
      <p:ext uri="{BB962C8B-B14F-4D97-AF65-F5344CB8AC3E}">
        <p14:creationId xmlns:p14="http://schemas.microsoft.com/office/powerpoint/2010/main" val="1844689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46</a:t>
            </a:fld>
            <a:endParaRPr lang="en-US"/>
          </a:p>
        </p:txBody>
      </p:sp>
    </p:spTree>
    <p:extLst>
      <p:ext uri="{BB962C8B-B14F-4D97-AF65-F5344CB8AC3E}">
        <p14:creationId xmlns:p14="http://schemas.microsoft.com/office/powerpoint/2010/main" val="246725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47</a:t>
            </a:fld>
            <a:endParaRPr lang="en-US"/>
          </a:p>
        </p:txBody>
      </p:sp>
    </p:spTree>
    <p:extLst>
      <p:ext uri="{BB962C8B-B14F-4D97-AF65-F5344CB8AC3E}">
        <p14:creationId xmlns:p14="http://schemas.microsoft.com/office/powerpoint/2010/main" val="1619387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48</a:t>
            </a:fld>
            <a:endParaRPr lang="en-US"/>
          </a:p>
        </p:txBody>
      </p:sp>
    </p:spTree>
    <p:extLst>
      <p:ext uri="{BB962C8B-B14F-4D97-AF65-F5344CB8AC3E}">
        <p14:creationId xmlns:p14="http://schemas.microsoft.com/office/powerpoint/2010/main" val="549519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49</a:t>
            </a:fld>
            <a:endParaRPr lang="en-US"/>
          </a:p>
        </p:txBody>
      </p:sp>
    </p:spTree>
    <p:extLst>
      <p:ext uri="{BB962C8B-B14F-4D97-AF65-F5344CB8AC3E}">
        <p14:creationId xmlns:p14="http://schemas.microsoft.com/office/powerpoint/2010/main" val="2040952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50</a:t>
            </a:fld>
            <a:endParaRPr lang="en-US"/>
          </a:p>
        </p:txBody>
      </p:sp>
    </p:spTree>
    <p:extLst>
      <p:ext uri="{BB962C8B-B14F-4D97-AF65-F5344CB8AC3E}">
        <p14:creationId xmlns:p14="http://schemas.microsoft.com/office/powerpoint/2010/main" val="125076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a:t>
            </a:fld>
            <a:endParaRPr lang="en-US"/>
          </a:p>
        </p:txBody>
      </p:sp>
    </p:spTree>
    <p:extLst>
      <p:ext uri="{BB962C8B-B14F-4D97-AF65-F5344CB8AC3E}">
        <p14:creationId xmlns:p14="http://schemas.microsoft.com/office/powerpoint/2010/main" val="1289859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51</a:t>
            </a:fld>
            <a:endParaRPr lang="en-US"/>
          </a:p>
        </p:txBody>
      </p:sp>
    </p:spTree>
    <p:extLst>
      <p:ext uri="{BB962C8B-B14F-4D97-AF65-F5344CB8AC3E}">
        <p14:creationId xmlns:p14="http://schemas.microsoft.com/office/powerpoint/2010/main" val="3797789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52</a:t>
            </a:fld>
            <a:endParaRPr lang="en-US"/>
          </a:p>
        </p:txBody>
      </p:sp>
    </p:spTree>
    <p:extLst>
      <p:ext uri="{BB962C8B-B14F-4D97-AF65-F5344CB8AC3E}">
        <p14:creationId xmlns:p14="http://schemas.microsoft.com/office/powerpoint/2010/main" val="3952819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53</a:t>
            </a:fld>
            <a:endParaRPr lang="en-US"/>
          </a:p>
        </p:txBody>
      </p:sp>
    </p:spTree>
    <p:extLst>
      <p:ext uri="{BB962C8B-B14F-4D97-AF65-F5344CB8AC3E}">
        <p14:creationId xmlns:p14="http://schemas.microsoft.com/office/powerpoint/2010/main" val="3682655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54</a:t>
            </a:fld>
            <a:endParaRPr lang="en-US"/>
          </a:p>
        </p:txBody>
      </p:sp>
    </p:spTree>
    <p:extLst>
      <p:ext uri="{BB962C8B-B14F-4D97-AF65-F5344CB8AC3E}">
        <p14:creationId xmlns:p14="http://schemas.microsoft.com/office/powerpoint/2010/main" val="4228094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55</a:t>
            </a:fld>
            <a:endParaRPr lang="en-US"/>
          </a:p>
        </p:txBody>
      </p:sp>
    </p:spTree>
    <p:extLst>
      <p:ext uri="{BB962C8B-B14F-4D97-AF65-F5344CB8AC3E}">
        <p14:creationId xmlns:p14="http://schemas.microsoft.com/office/powerpoint/2010/main" val="991538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56</a:t>
            </a:fld>
            <a:endParaRPr lang="en-US"/>
          </a:p>
        </p:txBody>
      </p:sp>
    </p:spTree>
    <p:extLst>
      <p:ext uri="{BB962C8B-B14F-4D97-AF65-F5344CB8AC3E}">
        <p14:creationId xmlns:p14="http://schemas.microsoft.com/office/powerpoint/2010/main" val="135862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6</a:t>
            </a:fld>
            <a:endParaRPr lang="en-US"/>
          </a:p>
        </p:txBody>
      </p:sp>
    </p:spTree>
    <p:extLst>
      <p:ext uri="{BB962C8B-B14F-4D97-AF65-F5344CB8AC3E}">
        <p14:creationId xmlns:p14="http://schemas.microsoft.com/office/powerpoint/2010/main" val="95605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7</a:t>
            </a:fld>
            <a:endParaRPr lang="en-US"/>
          </a:p>
        </p:txBody>
      </p:sp>
    </p:spTree>
    <p:extLst>
      <p:ext uri="{BB962C8B-B14F-4D97-AF65-F5344CB8AC3E}">
        <p14:creationId xmlns:p14="http://schemas.microsoft.com/office/powerpoint/2010/main" val="1571228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8</a:t>
            </a:fld>
            <a:endParaRPr lang="en-US"/>
          </a:p>
        </p:txBody>
      </p:sp>
    </p:spTree>
    <p:extLst>
      <p:ext uri="{BB962C8B-B14F-4D97-AF65-F5344CB8AC3E}">
        <p14:creationId xmlns:p14="http://schemas.microsoft.com/office/powerpoint/2010/main" val="249922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C3C3E-96BB-EA44-8F07-097351DE1AC1}" type="slidenum">
              <a:rPr lang="en-US" smtClean="0"/>
              <a:t>9</a:t>
            </a:fld>
            <a:endParaRPr lang="en-US"/>
          </a:p>
        </p:txBody>
      </p:sp>
    </p:spTree>
    <p:extLst>
      <p:ext uri="{BB962C8B-B14F-4D97-AF65-F5344CB8AC3E}">
        <p14:creationId xmlns:p14="http://schemas.microsoft.com/office/powerpoint/2010/main" val="1144197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21958"/>
            <a:ext cx="9144000" cy="336042"/>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3386" y="262718"/>
            <a:ext cx="1019629" cy="1130503"/>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507617"/>
            <a:ext cx="9144000" cy="350383"/>
          </a:xfrm>
          <a:prstGeom prst="rect">
            <a:avLst/>
          </a:prstGeom>
        </p:spPr>
      </p:pic>
    </p:spTree>
    <p:extLst>
      <p:ext uri="{BB962C8B-B14F-4D97-AF65-F5344CB8AC3E}">
        <p14:creationId xmlns:p14="http://schemas.microsoft.com/office/powerpoint/2010/main" val="41343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24B023-8E26-4D75-A49A-F8DC6B94E0C4}" type="datetimeFigureOut">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864912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24B023-8E26-4D75-A49A-F8DC6B94E0C4}" type="datetimeFigureOut">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62051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24B023-8E26-4D75-A49A-F8DC6B94E0C4}" type="datetimeFigureOut">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55539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24B023-8E26-4D75-A49A-F8DC6B94E0C4}" type="datetimeFigureOut">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2964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24B023-8E26-4D75-A49A-F8DC6B94E0C4}" type="datetimeFigureOut">
              <a:rPr lang="en-US" smtClean="0"/>
              <a:t>8/13/20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124681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24B023-8E26-4D75-A49A-F8DC6B94E0C4}" type="datetimeFigureOut">
              <a:rPr lang="en-US" smtClean="0"/>
              <a:t>8/13/20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368865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24B023-8E26-4D75-A49A-F8DC6B94E0C4}" type="datetimeFigureOut">
              <a:rPr lang="en-US" smtClean="0"/>
              <a:t>8/13/20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328561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4B023-8E26-4D75-A49A-F8DC6B94E0C4}" type="datetimeFigureOut">
              <a:rPr lang="en-US" smtClean="0"/>
              <a:t>8/13/20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283289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24B023-8E26-4D75-A49A-F8DC6B94E0C4}" type="datetimeFigureOut">
              <a:rPr lang="en-US" smtClean="0"/>
              <a:t>8/13/20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2502387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24B023-8E26-4D75-A49A-F8DC6B94E0C4}" type="datetimeFigureOut">
              <a:rPr lang="en-US" smtClean="0"/>
              <a:t>8/13/20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FB57D-6FAC-4EFB-AE3D-33B8E53D1E46}" type="slidenum">
              <a:rPr lang="en-US" smtClean="0"/>
              <a:t>‹#›</a:t>
            </a:fld>
            <a:endParaRPr lang="en-US"/>
          </a:p>
        </p:txBody>
      </p:sp>
    </p:spTree>
    <p:extLst>
      <p:ext uri="{BB962C8B-B14F-4D97-AF65-F5344CB8AC3E}">
        <p14:creationId xmlns:p14="http://schemas.microsoft.com/office/powerpoint/2010/main" val="3712275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4B023-8E26-4D75-A49A-F8DC6B94E0C4}" type="datetimeFigureOut">
              <a:rPr lang="en-US" smtClean="0"/>
              <a:t>8/13/20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FB57D-6FAC-4EFB-AE3D-33B8E53D1E46}" type="slidenum">
              <a:rPr lang="en-US" smtClean="0"/>
              <a:t>‹#›</a:t>
            </a:fld>
            <a:endParaRPr lang="en-US"/>
          </a:p>
        </p:txBody>
      </p:sp>
    </p:spTree>
    <p:extLst>
      <p:ext uri="{BB962C8B-B14F-4D97-AF65-F5344CB8AC3E}">
        <p14:creationId xmlns:p14="http://schemas.microsoft.com/office/powerpoint/2010/main" val="4100050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1.xml"/><Relationship Id="rId6" Type="http://schemas.openxmlformats.org/officeDocument/2006/relationships/image" Target="../media/image8.tiff"/><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9.tif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hyperlink" Target="http://www.acsinternational.edu.sg/" TargetMode="Externa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6.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43.xml"/><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46.xml"/><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1.xml"/><Relationship Id="rId7" Type="http://schemas.openxmlformats.org/officeDocument/2006/relationships/image" Target="../media/image33.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47.xm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xml"/><Relationship Id="rId7" Type="http://schemas.openxmlformats.org/officeDocument/2006/relationships/image" Target="../media/image37.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48.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png"/><Relationship Id="rId5" Type="http://schemas.openxmlformats.org/officeDocument/2006/relationships/image" Target="../media/image39.tiff"/><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openxmlformats.org/officeDocument/2006/relationships/image" Target="../media/image39.tiff"/><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39.tiff"/><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openxmlformats.org/officeDocument/2006/relationships/image" Target="../media/image39.tiff"/><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openxmlformats.org/officeDocument/2006/relationships/image" Target="../media/image39.tiff"/><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8" Type="http://schemas.openxmlformats.org/officeDocument/2006/relationships/hyperlink" Target="mailto:choonkiat.chia@acsinternational.edu.sg" TargetMode="External"/><Relationship Id="rId3" Type="http://schemas.openxmlformats.org/officeDocument/2006/relationships/slideLayout" Target="../slideLayouts/slideLayout1.xml"/><Relationship Id="rId7" Type="http://schemas.openxmlformats.org/officeDocument/2006/relationships/hyperlink" Target="mailto:lengkhim.koh@acsinternational.edu.sg" TargetMode="Externa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mailto:gavin.kinch@acsinternational.edu.sg" TargetMode="External"/><Relationship Id="rId5" Type="http://schemas.openxmlformats.org/officeDocument/2006/relationships/image" Target="../media/image40.jpeg"/><Relationship Id="rId4" Type="http://schemas.openxmlformats.org/officeDocument/2006/relationships/notesSlide" Target="../notesSlides/notesSlide5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4483" y="5369572"/>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Information Session</a:t>
            </a:r>
          </a:p>
        </p:txBody>
      </p:sp>
      <p:sp>
        <p:nvSpPr>
          <p:cNvPr id="3" name="Rectangle 2"/>
          <p:cNvSpPr/>
          <p:nvPr/>
        </p:nvSpPr>
        <p:spPr>
          <a:xfrm>
            <a:off x="210207" y="94593"/>
            <a:ext cx="1334814" cy="1292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268" y="1674013"/>
            <a:ext cx="2747108" cy="3045828"/>
          </a:xfrm>
          <a:prstGeom prst="rect">
            <a:avLst/>
          </a:prstGeom>
        </p:spPr>
      </p:pic>
      <p:sp>
        <p:nvSpPr>
          <p:cNvPr id="12" name="TextBox 11"/>
          <p:cNvSpPr txBox="1"/>
          <p:nvPr/>
        </p:nvSpPr>
        <p:spPr>
          <a:xfrm>
            <a:off x="2767926" y="311158"/>
            <a:ext cx="3599793" cy="923330"/>
          </a:xfrm>
          <a:prstGeom prst="rect">
            <a:avLst/>
          </a:prstGeom>
          <a:noFill/>
        </p:spPr>
        <p:txBody>
          <a:bodyPr wrap="square" rtlCol="0">
            <a:spAutoFit/>
          </a:bodyPr>
          <a:lstStyle/>
          <a:p>
            <a:pPr algn="ctr"/>
            <a:r>
              <a:rPr lang="en-AU" sz="5400" dirty="0">
                <a:solidFill>
                  <a:srgbClr val="251A6C"/>
                </a:solidFill>
                <a:latin typeface="Tahoma" panose="020B0604030504040204" pitchFamily="34" charset="0"/>
                <a:ea typeface="Tahoma" panose="020B0604030504040204" pitchFamily="34" charset="0"/>
                <a:cs typeface="Tahoma" panose="020B0604030504040204" pitchFamily="34" charset="0"/>
              </a:rPr>
              <a:t>Welcome</a:t>
            </a:r>
          </a:p>
        </p:txBody>
      </p:sp>
      <p:pic>
        <p:nvPicPr>
          <p:cNvPr id="6" name="Audio 5">
            <a:hlinkClick r:id="" action="ppaction://media"/>
            <a:extLst>
              <a:ext uri="{FF2B5EF4-FFF2-40B4-BE49-F238E27FC236}">
                <a16:creationId xmlns:a16="http://schemas.microsoft.com/office/drawing/2014/main" id="{07DB216E-5884-7D42-9A00-51C7D99BBF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18572303"/>
      </p:ext>
    </p:extLst>
  </p:cSld>
  <p:clrMapOvr>
    <a:masterClrMapping/>
  </p:clrMapOvr>
  <mc:AlternateContent xmlns:mc="http://schemas.openxmlformats.org/markup-compatibility/2006" xmlns:p14="http://schemas.microsoft.com/office/powerpoint/2010/main">
    <mc:Choice Requires="p14">
      <p:transition spd="slow" p14:dur="2000" advTm="9305"/>
    </mc:Choice>
    <mc:Fallback xmlns="">
      <p:transition spd="slow" advTm="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952"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Restrictions</a:t>
            </a:r>
          </a:p>
        </p:txBody>
      </p:sp>
      <p:sp>
        <p:nvSpPr>
          <p:cNvPr id="7" name="Rectangle 6"/>
          <p:cNvSpPr/>
          <p:nvPr/>
        </p:nvSpPr>
        <p:spPr>
          <a:xfrm>
            <a:off x="392002" y="1710965"/>
            <a:ext cx="8530683" cy="2585323"/>
          </a:xfrm>
          <a:prstGeom prst="rect">
            <a:avLst/>
          </a:prstGeom>
        </p:spPr>
        <p:txBody>
          <a:bodyPr wrap="square">
            <a:spAutoFit/>
          </a:bodyPr>
          <a:lstStyle/>
          <a:p>
            <a:r>
              <a:rPr lang="en-US" dirty="0">
                <a:solidFill>
                  <a:srgbClr val="1A1549"/>
                </a:solidFill>
                <a:latin typeface="Arial" charset="0"/>
              </a:rPr>
              <a:t>Additional Mathematics is dependent on Year 2 results and is approved on a case-by-case basis by the Mathematics faculty.</a:t>
            </a:r>
          </a:p>
          <a:p>
            <a:endParaRPr lang="en-US" dirty="0">
              <a:solidFill>
                <a:srgbClr val="1A1549"/>
              </a:solidFill>
              <a:latin typeface="Arial" charset="0"/>
            </a:endParaRPr>
          </a:p>
          <a:p>
            <a:r>
              <a:rPr lang="en-US" dirty="0">
                <a:solidFill>
                  <a:srgbClr val="1A1549"/>
                </a:solidFill>
                <a:latin typeface="Arial" charset="0"/>
              </a:rPr>
              <a:t>Students opting for triple Science and Additional Mathematics need to meet the requirements of both the Science and Mathematics Faculty.</a:t>
            </a:r>
          </a:p>
          <a:p>
            <a:endParaRPr lang="en-US" dirty="0">
              <a:solidFill>
                <a:srgbClr val="1A1549"/>
              </a:solidFill>
              <a:latin typeface="Arial" charset="0"/>
            </a:endParaRPr>
          </a:p>
          <a:p>
            <a:r>
              <a:rPr lang="en-US" dirty="0">
                <a:solidFill>
                  <a:srgbClr val="1A1549"/>
                </a:solidFill>
                <a:latin typeface="Arial" charset="0"/>
              </a:rPr>
              <a:t>Students cannot choose both Business Studies and Economics.</a:t>
            </a:r>
          </a:p>
          <a:p>
            <a:endParaRPr lang="en-US" dirty="0">
              <a:solidFill>
                <a:srgbClr val="1A1549"/>
              </a:solidFill>
              <a:latin typeface="Arial" charset="0"/>
            </a:endParaRPr>
          </a:p>
          <a:p>
            <a:r>
              <a:rPr lang="en-US" dirty="0">
                <a:solidFill>
                  <a:srgbClr val="1A1549"/>
                </a:solidFill>
                <a:latin typeface="Arial" charset="0"/>
              </a:rPr>
              <a:t>Students cannot choose both Geography and Global Perspectives.</a:t>
            </a:r>
          </a:p>
        </p:txBody>
      </p:sp>
      <p:sp>
        <p:nvSpPr>
          <p:cNvPr id="2" name="Rectangle 1"/>
          <p:cNvSpPr/>
          <p:nvPr/>
        </p:nvSpPr>
        <p:spPr>
          <a:xfrm>
            <a:off x="612647" y="4677826"/>
            <a:ext cx="8089392" cy="923330"/>
          </a:xfrm>
          <a:prstGeom prst="rect">
            <a:avLst/>
          </a:prstGeom>
          <a:ln>
            <a:solidFill>
              <a:srgbClr val="1A1549"/>
            </a:solidFill>
          </a:ln>
        </p:spPr>
        <p:style>
          <a:lnRef idx="2">
            <a:schemeClr val="accent5"/>
          </a:lnRef>
          <a:fillRef idx="1">
            <a:schemeClr val="lt1"/>
          </a:fillRef>
          <a:effectRef idx="0">
            <a:schemeClr val="accent5"/>
          </a:effectRef>
          <a:fontRef idx="minor">
            <a:schemeClr val="dk1"/>
          </a:fontRef>
        </p:style>
        <p:txBody>
          <a:bodyPr wrap="square">
            <a:spAutoFit/>
          </a:bodyPr>
          <a:lstStyle/>
          <a:p>
            <a:pPr lvl="0" algn="ctr">
              <a:spcAft>
                <a:spcPts val="0"/>
              </a:spcAft>
              <a:tabLst>
                <a:tab pos="228600" algn="l"/>
              </a:tabLst>
            </a:pPr>
            <a:r>
              <a:rPr lang="en-US" dirty="0">
                <a:solidFill>
                  <a:srgbClr val="1A1549"/>
                </a:solidFill>
                <a:latin typeface="Arial" charset="0"/>
                <a:ea typeface="Arial" charset="0"/>
                <a:cs typeface="Arial" charset="0"/>
              </a:rPr>
              <a:t>The final decision concerning the option choices is subject to approval by the relevant Heads of Faculty and the Vice Principal based on past academic performance and the potential of the individual student.</a:t>
            </a:r>
            <a:endParaRPr lang="en-GB" sz="2000" dirty="0">
              <a:solidFill>
                <a:srgbClr val="1A1549"/>
              </a:solidFill>
              <a:effectLst/>
              <a:latin typeface="Arial" charset="0"/>
              <a:ea typeface="Arial" charset="0"/>
              <a:cs typeface="Arial" charset="0"/>
            </a:endParaRPr>
          </a:p>
        </p:txBody>
      </p:sp>
      <p:pic>
        <p:nvPicPr>
          <p:cNvPr id="3" name="Audio 2">
            <a:hlinkClick r:id="" action="ppaction://media"/>
            <a:extLst>
              <a:ext uri="{FF2B5EF4-FFF2-40B4-BE49-F238E27FC236}">
                <a16:creationId xmlns:a16="http://schemas.microsoft.com/office/drawing/2014/main" id="{54E3BB2F-F9D3-6B42-BA46-6BF4B103C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76236936"/>
      </p:ext>
    </p:extLst>
  </p:cSld>
  <p:clrMapOvr>
    <a:masterClrMapping/>
  </p:clrMapOvr>
  <mc:AlternateContent xmlns:mc="http://schemas.openxmlformats.org/markup-compatibility/2006" xmlns:p14="http://schemas.microsoft.com/office/powerpoint/2010/main">
    <mc:Choice Requires="p14">
      <p:transition spd="slow" p14:dur="2000" advTm="73153"/>
    </mc:Choice>
    <mc:Fallback xmlns="">
      <p:transition spd="slow" advTm="7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952"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Subjects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1896"/>
          <a:stretch/>
        </p:blipFill>
        <p:spPr>
          <a:xfrm>
            <a:off x="1652067" y="1923026"/>
            <a:ext cx="5915777" cy="3545445"/>
          </a:xfrm>
          <a:prstGeom prst="rect">
            <a:avLst/>
          </a:prstGeom>
        </p:spPr>
      </p:pic>
      <p:pic>
        <p:nvPicPr>
          <p:cNvPr id="2" name="Audio 1">
            <a:hlinkClick r:id="" action="ppaction://media"/>
            <a:extLst>
              <a:ext uri="{FF2B5EF4-FFF2-40B4-BE49-F238E27FC236}">
                <a16:creationId xmlns:a16="http://schemas.microsoft.com/office/drawing/2014/main" id="{EF9DB985-A6B7-6A4E-82D0-B528ED94F3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5666912"/>
      </p:ext>
    </p:extLst>
  </p:cSld>
  <p:clrMapOvr>
    <a:masterClrMapping/>
  </p:clrMapOvr>
  <mc:AlternateContent xmlns:mc="http://schemas.openxmlformats.org/markup-compatibility/2006" xmlns:p14="http://schemas.microsoft.com/office/powerpoint/2010/main">
    <mc:Choice Requires="p14">
      <p:transition spd="slow" p14:dur="2000" advTm="4887"/>
    </mc:Choice>
    <mc:Fallback xmlns="">
      <p:transition spd="slow" advTm="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Mathematics</a:t>
            </a:r>
          </a:p>
        </p:txBody>
      </p:sp>
      <p:sp>
        <p:nvSpPr>
          <p:cNvPr id="5" name="Content Placeholder 2"/>
          <p:cNvSpPr txBox="1">
            <a:spLocks/>
          </p:cNvSpPr>
          <p:nvPr/>
        </p:nvSpPr>
        <p:spPr>
          <a:xfrm>
            <a:off x="628650" y="1629015"/>
            <a:ext cx="7886700" cy="4426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1C1549"/>
                </a:solidFill>
                <a:latin typeface="Arial" panose="020B0604020202020204" pitchFamily="34" charset="0"/>
                <a:cs typeface="Arial" panose="020B0604020202020204" pitchFamily="34" charset="0"/>
              </a:rPr>
              <a:t>Mathematics faculty offers two courses in the IGCSE programme, </a:t>
            </a:r>
            <a:r>
              <a:rPr lang="en-US" sz="1800" dirty="0">
                <a:solidFill>
                  <a:srgbClr val="1C1549"/>
                </a:solidFill>
                <a:latin typeface="Arial" panose="020B0604020202020204" pitchFamily="34" charset="0"/>
                <a:ea typeface="Tahoma" panose="020B0604030504040204" pitchFamily="34" charset="0"/>
                <a:cs typeface="Arial" panose="020B0604020202020204" pitchFamily="34" charset="0"/>
              </a:rPr>
              <a:t>namely</a:t>
            </a:r>
          </a:p>
          <a:p>
            <a:pPr marL="571500" indent="-571500">
              <a:buFont typeface="Arial" panose="020B0604020202020204" pitchFamily="34" charset="0"/>
              <a:buAutoNum type="romanLcParenBoth"/>
            </a:pPr>
            <a:r>
              <a:rPr lang="en-US" sz="1800" dirty="0">
                <a:solidFill>
                  <a:srgbClr val="1C1549"/>
                </a:solidFill>
                <a:latin typeface="Arial" panose="020B0604020202020204" pitchFamily="34" charset="0"/>
                <a:cs typeface="Arial" panose="020B0604020202020204" pitchFamily="34" charset="0"/>
              </a:rPr>
              <a:t>International Mathematics (0607) </a:t>
            </a:r>
          </a:p>
          <a:p>
            <a:pPr marL="571500" indent="-571500">
              <a:buFont typeface="Arial" panose="020B0604020202020204" pitchFamily="34" charset="0"/>
              <a:buAutoNum type="romanLcParenBoth"/>
            </a:pPr>
            <a:r>
              <a:rPr lang="en-US" sz="1800" dirty="0">
                <a:solidFill>
                  <a:srgbClr val="1C1549"/>
                </a:solidFill>
                <a:latin typeface="Arial" panose="020B0604020202020204" pitchFamily="34" charset="0"/>
                <a:cs typeface="Arial" panose="020B0604020202020204" pitchFamily="34" charset="0"/>
              </a:rPr>
              <a:t>Additional Mathematics (0606) </a:t>
            </a:r>
          </a:p>
          <a:p>
            <a:pPr marL="571500" indent="-571500">
              <a:buFont typeface="Arial" panose="020B0604020202020204" pitchFamily="34" charset="0"/>
              <a:buAutoNum type="romanLcParenBoth"/>
            </a:pPr>
            <a:endParaRPr lang="en-US" sz="1800" dirty="0">
              <a:solidFill>
                <a:srgbClr val="1C1549"/>
              </a:solidFill>
              <a:latin typeface="Arial" panose="020B0604020202020204" pitchFamily="34" charset="0"/>
              <a:cs typeface="Arial" panose="020B0604020202020204" pitchFamily="34" charset="0"/>
            </a:endParaRPr>
          </a:p>
          <a:p>
            <a:pPr marL="0" indent="0">
              <a:buNone/>
            </a:pPr>
            <a:r>
              <a:rPr lang="en-US" sz="1800" dirty="0">
                <a:solidFill>
                  <a:srgbClr val="1C1549"/>
                </a:solidFill>
                <a:latin typeface="Arial" panose="020B0604020202020204" pitchFamily="34" charset="0"/>
                <a:cs typeface="Arial" panose="020B0604020202020204" pitchFamily="34" charset="0"/>
              </a:rPr>
              <a:t>Mathematics at the IGCSE level focuses on developing mathematical concepts and skills that can be applied to real-life situations using appropriate technology. </a:t>
            </a:r>
          </a:p>
          <a:p>
            <a:pPr marL="0" indent="0">
              <a:buNone/>
            </a:pPr>
            <a:endParaRPr lang="en-US" sz="1800" dirty="0">
              <a:solidFill>
                <a:srgbClr val="1C1549"/>
              </a:solidFill>
              <a:latin typeface="Arial" panose="020B0604020202020204" pitchFamily="34" charset="0"/>
              <a:cs typeface="Arial" panose="020B0604020202020204" pitchFamily="34" charset="0"/>
            </a:endParaRPr>
          </a:p>
          <a:p>
            <a:pPr marL="0" indent="0">
              <a:buNone/>
            </a:pPr>
            <a:r>
              <a:rPr lang="en-US" sz="1800" dirty="0">
                <a:solidFill>
                  <a:srgbClr val="1C1549"/>
                </a:solidFill>
                <a:latin typeface="Arial" panose="020B0604020202020204" pitchFamily="34" charset="0"/>
                <a:cs typeface="Arial" panose="020B0604020202020204" pitchFamily="34" charset="0"/>
              </a:rPr>
              <a:t>Faculty has experienced IGCSE teachers and we have produced many top of the world students in mathematics.</a:t>
            </a:r>
          </a:p>
          <a:p>
            <a:pPr marL="0" indent="0">
              <a:buNone/>
            </a:pPr>
            <a:endParaRPr lang="en-US" sz="1800" dirty="0">
              <a:solidFill>
                <a:srgbClr val="1C1549"/>
              </a:solidFill>
              <a:latin typeface="Arial" panose="020B0604020202020204" pitchFamily="34" charset="0"/>
              <a:cs typeface="Arial" panose="020B0604020202020204" pitchFamily="34" charset="0"/>
            </a:endParaRPr>
          </a:p>
          <a:p>
            <a:pPr marL="0" indent="0">
              <a:buNone/>
            </a:pPr>
            <a:r>
              <a:rPr lang="en-US" sz="1800" dirty="0">
                <a:solidFill>
                  <a:srgbClr val="1C1549"/>
                </a:solidFill>
                <a:latin typeface="Arial" panose="020B0604020202020204" pitchFamily="34" charset="0"/>
                <a:cs typeface="Arial" panose="020B0604020202020204" pitchFamily="34" charset="0"/>
              </a:rPr>
              <a:t>We ensure appropriate placement of students into additional mathematics course so that it is both rigorous and rewarding experience for students.</a:t>
            </a:r>
          </a:p>
          <a:p>
            <a:pPr marL="0" indent="0">
              <a:buNone/>
            </a:pPr>
            <a:endParaRPr lang="en-US" sz="1800" dirty="0">
              <a:solidFill>
                <a:srgbClr val="002060"/>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EA4FD9C-54FB-E042-AA1F-4C0E8B593E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91355856"/>
      </p:ext>
    </p:extLst>
  </p:cSld>
  <p:clrMapOvr>
    <a:masterClrMapping/>
  </p:clrMapOvr>
  <mc:AlternateContent xmlns:mc="http://schemas.openxmlformats.org/markup-compatibility/2006" xmlns:p14="http://schemas.microsoft.com/office/powerpoint/2010/main">
    <mc:Choice Requires="p14">
      <p:transition spd="slow" p14:dur="2000" advTm="24728"/>
    </mc:Choice>
    <mc:Fallback xmlns="">
      <p:transition spd="slow" advTm="24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Mathematics</a:t>
            </a:r>
          </a:p>
        </p:txBody>
      </p:sp>
      <p:graphicFrame>
        <p:nvGraphicFramePr>
          <p:cNvPr id="5" name="Table 4">
            <a:extLst>
              <a:ext uri="{FF2B5EF4-FFF2-40B4-BE49-F238E27FC236}">
                <a16:creationId xmlns:a16="http://schemas.microsoft.com/office/drawing/2014/main" id="{FF212723-A108-4786-9387-AB17378388F9}"/>
              </a:ext>
            </a:extLst>
          </p:cNvPr>
          <p:cNvGraphicFramePr>
            <a:graphicFrameLocks noGrp="1"/>
          </p:cNvGraphicFramePr>
          <p:nvPr>
            <p:extLst>
              <p:ext uri="{D42A27DB-BD31-4B8C-83A1-F6EECF244321}">
                <p14:modId xmlns:p14="http://schemas.microsoft.com/office/powerpoint/2010/main" val="3318723267"/>
              </p:ext>
            </p:extLst>
          </p:nvPr>
        </p:nvGraphicFramePr>
        <p:xfrm>
          <a:off x="419100" y="1478938"/>
          <a:ext cx="8305800" cy="2936338"/>
        </p:xfrm>
        <a:graphic>
          <a:graphicData uri="http://schemas.openxmlformats.org/drawingml/2006/table">
            <a:tbl>
              <a:tblPr firstRow="1" bandRow="1">
                <a:tableStyleId>{5C22544A-7EE6-4342-B048-85BDC9FD1C3A}</a:tableStyleId>
              </a:tblPr>
              <a:tblGrid>
                <a:gridCol w="1723745">
                  <a:extLst>
                    <a:ext uri="{9D8B030D-6E8A-4147-A177-3AD203B41FA5}">
                      <a16:colId xmlns:a16="http://schemas.microsoft.com/office/drawing/2014/main" val="20000"/>
                    </a:ext>
                  </a:extLst>
                </a:gridCol>
                <a:gridCol w="3039035">
                  <a:extLst>
                    <a:ext uri="{9D8B030D-6E8A-4147-A177-3AD203B41FA5}">
                      <a16:colId xmlns:a16="http://schemas.microsoft.com/office/drawing/2014/main" val="3679599653"/>
                    </a:ext>
                  </a:extLst>
                </a:gridCol>
                <a:gridCol w="3543020">
                  <a:extLst>
                    <a:ext uri="{9D8B030D-6E8A-4147-A177-3AD203B41FA5}">
                      <a16:colId xmlns:a16="http://schemas.microsoft.com/office/drawing/2014/main" val="2360593290"/>
                    </a:ext>
                  </a:extLst>
                </a:gridCol>
              </a:tblGrid>
              <a:tr h="628158">
                <a:tc>
                  <a:txBody>
                    <a:bodyPr/>
                    <a:lstStyle/>
                    <a:p>
                      <a:endParaRPr lang="en-US" sz="18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rPr>
                        <a:t>International Maths</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rPr>
                        <a:t> (Years 1 to 4)</a:t>
                      </a: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rPr>
                        <a:t>Additional Maths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Arial" panose="020B0604020202020204" pitchFamily="34" charset="0"/>
                          <a:cs typeface="Arial" panose="020B0604020202020204" pitchFamily="34" charset="0"/>
                        </a:rPr>
                        <a:t>(Year 3 and 4)</a:t>
                      </a:r>
                    </a:p>
                  </a:txBody>
                  <a:tcPr/>
                </a:tc>
                <a:extLst>
                  <a:ext uri="{0D108BD9-81ED-4DB2-BD59-A6C34878D82A}">
                    <a16:rowId xmlns:a16="http://schemas.microsoft.com/office/drawing/2014/main" val="1212343210"/>
                  </a:ext>
                </a:extLst>
              </a:tr>
              <a:tr h="753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cap="none" normalizeH="0" baseline="0" dirty="0">
                          <a:ln>
                            <a:noFill/>
                          </a:ln>
                          <a:solidFill>
                            <a:srgbClr val="002060"/>
                          </a:solidFill>
                          <a:effectLst/>
                          <a:latin typeface="Arial" panose="020B0604020202020204" pitchFamily="34" charset="0"/>
                          <a:cs typeface="Arial" panose="020B0604020202020204" pitchFamily="34" charset="0"/>
                        </a:rPr>
                        <a:t>Entry Criteria</a:t>
                      </a:r>
                      <a:endParaRPr kumimoji="0" lang="en-US"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rgbClr val="002060"/>
                          </a:solidFill>
                          <a:effectLst/>
                          <a:latin typeface="Arial" panose="020B0604020202020204" pitchFamily="34" charset="0"/>
                          <a:cs typeface="Arial" panose="020B0604020202020204" pitchFamily="34" charset="0"/>
                        </a:rPr>
                        <a:t>A pass in the end of year exams or equivalent qualification</a:t>
                      </a:r>
                      <a:endParaRPr kumimoji="0" lang="en-US"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rgbClr val="002060"/>
                          </a:solidFill>
                          <a:effectLst/>
                          <a:latin typeface="Arial" panose="020B0604020202020204" pitchFamily="34" charset="0"/>
                          <a:cs typeface="Arial" panose="020B0604020202020204" pitchFamily="34" charset="0"/>
                        </a:rPr>
                        <a:t>At least a grade B  in the end of year 2 exams or 75% in the diagnostic test</a:t>
                      </a:r>
                      <a:endParaRPr kumimoji="0" lang="en-US"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07883618"/>
                  </a:ext>
                </a:extLst>
              </a:tr>
              <a:tr h="1381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cap="none" normalizeH="0" baseline="0" dirty="0">
                          <a:ln>
                            <a:noFill/>
                          </a:ln>
                          <a:solidFill>
                            <a:srgbClr val="002060"/>
                          </a:solidFill>
                          <a:effectLst/>
                          <a:latin typeface="Arial" panose="020B0604020202020204" pitchFamily="34" charset="0"/>
                          <a:cs typeface="Arial" panose="020B0604020202020204" pitchFamily="34" charset="0"/>
                        </a:rPr>
                        <a:t>For whom</a:t>
                      </a:r>
                      <a:endParaRPr kumimoji="0" lang="en-US"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cap="none" normalizeH="0" baseline="0" dirty="0">
                          <a:ln>
                            <a:noFill/>
                          </a:ln>
                          <a:solidFill>
                            <a:srgbClr val="002060"/>
                          </a:solidFill>
                          <a:effectLst/>
                          <a:latin typeface="Arial" panose="020B0604020202020204" pitchFamily="34" charset="0"/>
                          <a:cs typeface="Arial" panose="020B0604020202020204" pitchFamily="34" charset="0"/>
                        </a:rPr>
                        <a:t>Compulsory for all students</a:t>
                      </a:r>
                      <a:endParaRPr kumimoji="0" lang="en-US"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solidFill>
                            <a:srgbClr val="002060"/>
                          </a:solidFill>
                          <a:effectLst/>
                          <a:latin typeface="Arial" panose="020B0604020202020204" pitchFamily="34" charset="0"/>
                          <a:cs typeface="Arial" panose="020B0604020202020204" pitchFamily="34" charset="0"/>
                        </a:rPr>
                        <a:t>Students who want to pursue courses in Mathematics, Engineering, Economics and other math related courses</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0B3A15AD-C865-C04D-A450-FCAF432125BA}"/>
              </a:ext>
            </a:extLst>
          </p:cNvPr>
          <p:cNvSpPr/>
          <p:nvPr/>
        </p:nvSpPr>
        <p:spPr>
          <a:xfrm>
            <a:off x="129209" y="4689909"/>
            <a:ext cx="8752293" cy="1785104"/>
          </a:xfrm>
          <a:prstGeom prst="rect">
            <a:avLst/>
          </a:prstGeom>
        </p:spPr>
        <p:txBody>
          <a:bodyPr wrap="square">
            <a:spAutoFit/>
          </a:bodyPr>
          <a:lstStyle/>
          <a:p>
            <a:pPr marL="457200" indent="-228600" algn="ctr"/>
            <a:r>
              <a:rPr lang="en-SG" dirty="0">
                <a:solidFill>
                  <a:srgbClr val="FF0000"/>
                </a:solidFill>
                <a:latin typeface="Calibri" panose="020F0502020204030204" pitchFamily="34" charset="0"/>
              </a:rPr>
              <a:t>Students need to enrol in Additional Mathematics in order to do Math HL in IB </a:t>
            </a:r>
          </a:p>
          <a:p>
            <a:pPr marL="457200" indent="-228600" algn="ctr"/>
            <a:r>
              <a:rPr lang="en-SG" dirty="0">
                <a:solidFill>
                  <a:srgbClr val="FF0000"/>
                </a:solidFill>
                <a:latin typeface="Calibri" panose="020F0502020204030204" pitchFamily="34" charset="0"/>
              </a:rPr>
              <a:t>and number of math related courses at university</a:t>
            </a:r>
          </a:p>
          <a:p>
            <a:pPr marL="457200" indent="-228600" algn="ctr"/>
            <a:endParaRPr lang="en-SG" dirty="0">
              <a:solidFill>
                <a:srgbClr val="FF0000"/>
              </a:solidFill>
              <a:latin typeface="Calibri" panose="020F0502020204030204" pitchFamily="34" charset="0"/>
            </a:endParaRPr>
          </a:p>
          <a:p>
            <a:pPr marL="457200" indent="-228600" algn="ctr"/>
            <a:r>
              <a:rPr lang="en-SG" dirty="0">
                <a:solidFill>
                  <a:srgbClr val="FF0000"/>
                </a:solidFill>
                <a:latin typeface="Calibri" panose="020F0502020204030204" pitchFamily="34" charset="0"/>
              </a:rPr>
              <a:t>Therefore you need to make careful decision of your subject choices as you won’t be able to change after subject option period is over.</a:t>
            </a:r>
          </a:p>
          <a:p>
            <a:pPr marL="457200" indent="-228600"/>
            <a:endParaRPr lang="en-SG" sz="2000" dirty="0">
              <a:solidFill>
                <a:srgbClr val="000000"/>
              </a:solidFill>
              <a:latin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BD68C555-6062-384D-9473-1F2D392FD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52295417"/>
      </p:ext>
    </p:extLst>
  </p:cSld>
  <p:clrMapOvr>
    <a:masterClrMapping/>
  </p:clrMapOvr>
  <mc:AlternateContent xmlns:mc="http://schemas.openxmlformats.org/markup-compatibility/2006" xmlns:p14="http://schemas.microsoft.com/office/powerpoint/2010/main">
    <mc:Choice Requires="p14">
      <p:transition spd="slow" p14:dur="2000" advTm="72350"/>
    </mc:Choice>
    <mc:Fallback xmlns="">
      <p:transition spd="slow" advTm="7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English </a:t>
            </a:r>
            <a:r>
              <a:rPr lang="en-AU" sz="3600" dirty="0">
                <a:solidFill>
                  <a:srgbClr val="1A1549"/>
                </a:solidFill>
                <a:latin typeface="Tahoma" panose="020B0604030504040204" pitchFamily="34" charset="0"/>
                <a:ea typeface="Tahoma" panose="020B0604030504040204" pitchFamily="34" charset="0"/>
                <a:cs typeface="Tahoma" panose="020B0604030504040204" pitchFamily="34" charset="0"/>
              </a:rPr>
              <a:t>Language</a:t>
            </a: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 (Compulsory)</a:t>
            </a:r>
          </a:p>
        </p:txBody>
      </p:sp>
      <p:graphicFrame>
        <p:nvGraphicFramePr>
          <p:cNvPr id="2" name="Table 1">
            <a:extLst>
              <a:ext uri="{FF2B5EF4-FFF2-40B4-BE49-F238E27FC236}">
                <a16:creationId xmlns:a16="http://schemas.microsoft.com/office/drawing/2014/main" id="{FF212723-A108-4786-9387-AB17378388F9}"/>
              </a:ext>
            </a:extLst>
          </p:cNvPr>
          <p:cNvGraphicFramePr>
            <a:graphicFrameLocks noGrp="1"/>
          </p:cNvGraphicFramePr>
          <p:nvPr>
            <p:extLst>
              <p:ext uri="{D42A27DB-BD31-4B8C-83A1-F6EECF244321}">
                <p14:modId xmlns:p14="http://schemas.microsoft.com/office/powerpoint/2010/main" val="3424733728"/>
              </p:ext>
            </p:extLst>
          </p:nvPr>
        </p:nvGraphicFramePr>
        <p:xfrm>
          <a:off x="392953" y="1893346"/>
          <a:ext cx="8305800" cy="3642648"/>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3679599653"/>
                    </a:ext>
                  </a:extLst>
                </a:gridCol>
                <a:gridCol w="4152900">
                  <a:extLst>
                    <a:ext uri="{9D8B030D-6E8A-4147-A177-3AD203B41FA5}">
                      <a16:colId xmlns:a16="http://schemas.microsoft.com/office/drawing/2014/main" val="2360593290"/>
                    </a:ext>
                  </a:extLst>
                </a:gridCol>
              </a:tblGrid>
              <a:tr h="1363094">
                <a:tc>
                  <a:txBody>
                    <a:bodyPr/>
                    <a:lstStyle/>
                    <a:p>
                      <a:r>
                        <a:rPr lang="en-US" sz="1800" dirty="0">
                          <a:latin typeface="Arial" panose="020B0604020202020204" pitchFamily="34" charset="0"/>
                          <a:cs typeface="Arial" panose="020B0604020202020204" pitchFamily="34" charset="0"/>
                        </a:rPr>
                        <a:t>Paper 1</a:t>
                      </a:r>
                      <a:r>
                        <a:rPr lang="en-US" sz="1800" baseline="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Reading (2 hours)</a:t>
                      </a:r>
                    </a:p>
                    <a:p>
                      <a:r>
                        <a:rPr lang="en-US" sz="1800" dirty="0">
                          <a:latin typeface="Arial" panose="020B0604020202020204" pitchFamily="34" charset="0"/>
                          <a:cs typeface="Arial" panose="020B0604020202020204" pitchFamily="34" charset="0"/>
                        </a:rPr>
                        <a:t>80 Marks = 50% of the total marks</a:t>
                      </a:r>
                    </a:p>
                  </a:txBody>
                  <a:tcPr/>
                </a:tc>
                <a:tc>
                  <a:txBody>
                    <a:bodyPr/>
                    <a:lstStyle/>
                    <a:p>
                      <a:r>
                        <a:rPr lang="en-US" sz="1800" dirty="0">
                          <a:latin typeface="Arial" panose="020B0604020202020204" pitchFamily="34" charset="0"/>
                          <a:cs typeface="Arial" panose="020B0604020202020204" pitchFamily="34" charset="0"/>
                        </a:rPr>
                        <a:t>Paper 2 Directed Writing and Composition (2 hours)</a:t>
                      </a:r>
                    </a:p>
                    <a:p>
                      <a:r>
                        <a:rPr lang="en-US" sz="1800" dirty="0">
                          <a:latin typeface="Arial" panose="020B0604020202020204" pitchFamily="34" charset="0"/>
                          <a:cs typeface="Arial" panose="020B0604020202020204" pitchFamily="34" charset="0"/>
                        </a:rPr>
                        <a:t>80 Marks = 50% of the total marks</a:t>
                      </a:r>
                    </a:p>
                  </a:txBody>
                  <a:tcPr/>
                </a:tc>
                <a:extLst>
                  <a:ext uri="{0D108BD9-81ED-4DB2-BD59-A6C34878D82A}">
                    <a16:rowId xmlns:a16="http://schemas.microsoft.com/office/drawing/2014/main" val="1212343210"/>
                  </a:ext>
                </a:extLst>
              </a:tr>
              <a:tr h="2279554">
                <a:tc>
                  <a:txBody>
                    <a:bodyPr/>
                    <a:lstStyle/>
                    <a:p>
                      <a:r>
                        <a:rPr lang="en-US" sz="1800" dirty="0">
                          <a:solidFill>
                            <a:srgbClr val="1C1549"/>
                          </a:solidFill>
                          <a:latin typeface="Arial" panose="020B0604020202020204" pitchFamily="34" charset="0"/>
                          <a:cs typeface="Arial" panose="020B0604020202020204" pitchFamily="34" charset="0"/>
                        </a:rPr>
                        <a:t>Structured and extended writing questions.</a:t>
                      </a:r>
                    </a:p>
                    <a:p>
                      <a:r>
                        <a:rPr lang="en-US" sz="1800" dirty="0">
                          <a:solidFill>
                            <a:srgbClr val="1C1549"/>
                          </a:solidFill>
                          <a:latin typeface="Arial" panose="020B0604020202020204" pitchFamily="34" charset="0"/>
                          <a:cs typeface="Arial" panose="020B0604020202020204" pitchFamily="34" charset="0"/>
                        </a:rPr>
                        <a:t>Questions will be based on three reading texts.</a:t>
                      </a:r>
                    </a:p>
                  </a:txBody>
                  <a:tcPr/>
                </a:tc>
                <a:tc>
                  <a:txBody>
                    <a:bodyPr/>
                    <a:lstStyle/>
                    <a:p>
                      <a:r>
                        <a:rPr lang="en-US" sz="1800" dirty="0">
                          <a:solidFill>
                            <a:srgbClr val="1C1549"/>
                          </a:solidFill>
                          <a:latin typeface="Arial" panose="020B0604020202020204" pitchFamily="34" charset="0"/>
                          <a:cs typeface="Arial" panose="020B0604020202020204" pitchFamily="34" charset="0"/>
                        </a:rPr>
                        <a:t>Extended writing question and a composition</a:t>
                      </a:r>
                      <a:r>
                        <a:rPr lang="en-US" sz="1800" baseline="0" dirty="0">
                          <a:solidFill>
                            <a:srgbClr val="1C1549"/>
                          </a:solidFill>
                          <a:latin typeface="Arial" panose="020B0604020202020204" pitchFamily="34" charset="0"/>
                          <a:cs typeface="Arial" panose="020B0604020202020204" pitchFamily="34" charset="0"/>
                        </a:rPr>
                        <a:t> </a:t>
                      </a:r>
                      <a:r>
                        <a:rPr lang="en-US" sz="1800" dirty="0">
                          <a:solidFill>
                            <a:srgbClr val="1C1549"/>
                          </a:solidFill>
                          <a:latin typeface="Arial" panose="020B0604020202020204" pitchFamily="34" charset="0"/>
                          <a:cs typeface="Arial" panose="020B0604020202020204" pitchFamily="34" charset="0"/>
                        </a:rPr>
                        <a:t>task.</a:t>
                      </a:r>
                    </a:p>
                  </a:txBody>
                  <a:tcPr/>
                </a:tc>
                <a:extLst>
                  <a:ext uri="{0D108BD9-81ED-4DB2-BD59-A6C34878D82A}">
                    <a16:rowId xmlns:a16="http://schemas.microsoft.com/office/drawing/2014/main" val="1207883618"/>
                  </a:ext>
                </a:extLst>
              </a:tr>
            </a:tbl>
          </a:graphicData>
        </a:graphic>
      </p:graphicFrame>
      <p:pic>
        <p:nvPicPr>
          <p:cNvPr id="3" name="Audio 2">
            <a:hlinkClick r:id="" action="ppaction://media"/>
            <a:extLst>
              <a:ext uri="{FF2B5EF4-FFF2-40B4-BE49-F238E27FC236}">
                <a16:creationId xmlns:a16="http://schemas.microsoft.com/office/drawing/2014/main" id="{4731647E-DBAD-5446-BC16-433EA8283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5573501"/>
      </p:ext>
    </p:extLst>
  </p:cSld>
  <p:clrMapOvr>
    <a:masterClrMapping/>
  </p:clrMapOvr>
  <mc:AlternateContent xmlns:mc="http://schemas.openxmlformats.org/markup-compatibility/2006" xmlns:p14="http://schemas.microsoft.com/office/powerpoint/2010/main">
    <mc:Choice Requires="p14">
      <p:transition spd="slow" p14:dur="2000" advTm="16544"/>
    </mc:Choice>
    <mc:Fallback xmlns="">
      <p:transition spd="slow" advTm="1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 English Literature (Optional)</a:t>
            </a:r>
          </a:p>
        </p:txBody>
      </p:sp>
      <p:graphicFrame>
        <p:nvGraphicFramePr>
          <p:cNvPr id="2" name="Table 1">
            <a:extLst>
              <a:ext uri="{FF2B5EF4-FFF2-40B4-BE49-F238E27FC236}">
                <a16:creationId xmlns:a16="http://schemas.microsoft.com/office/drawing/2014/main" id="{B4FA80B3-6E56-4A27-9235-E69EE1D9A65E}"/>
              </a:ext>
            </a:extLst>
          </p:cNvPr>
          <p:cNvGraphicFramePr>
            <a:graphicFrameLocks noGrp="1"/>
          </p:cNvGraphicFramePr>
          <p:nvPr/>
        </p:nvGraphicFramePr>
        <p:xfrm>
          <a:off x="444500" y="2338294"/>
          <a:ext cx="8437002" cy="4023360"/>
        </p:xfrm>
        <a:graphic>
          <a:graphicData uri="http://schemas.openxmlformats.org/drawingml/2006/table">
            <a:tbl>
              <a:tblPr firstRow="1" bandRow="1">
                <a:tableStyleId>{5C22544A-7EE6-4342-B048-85BDC9FD1C3A}</a:tableStyleId>
              </a:tblPr>
              <a:tblGrid>
                <a:gridCol w="2812334">
                  <a:extLst>
                    <a:ext uri="{9D8B030D-6E8A-4147-A177-3AD203B41FA5}">
                      <a16:colId xmlns:a16="http://schemas.microsoft.com/office/drawing/2014/main" val="3876924805"/>
                    </a:ext>
                  </a:extLst>
                </a:gridCol>
                <a:gridCol w="2812334">
                  <a:extLst>
                    <a:ext uri="{9D8B030D-6E8A-4147-A177-3AD203B41FA5}">
                      <a16:colId xmlns:a16="http://schemas.microsoft.com/office/drawing/2014/main" val="4103097343"/>
                    </a:ext>
                  </a:extLst>
                </a:gridCol>
                <a:gridCol w="2812334">
                  <a:extLst>
                    <a:ext uri="{9D8B030D-6E8A-4147-A177-3AD203B41FA5}">
                      <a16:colId xmlns:a16="http://schemas.microsoft.com/office/drawing/2014/main" val="1460077679"/>
                    </a:ext>
                  </a:extLst>
                </a:gridCol>
              </a:tblGrid>
              <a:tr h="990600">
                <a:tc>
                  <a:txBody>
                    <a:bodyPr/>
                    <a:lstStyle/>
                    <a:p>
                      <a:r>
                        <a:rPr lang="en-US" dirty="0">
                          <a:latin typeface="Arial" panose="020B0604020202020204" pitchFamily="34" charset="0"/>
                          <a:cs typeface="Arial" panose="020B0604020202020204" pitchFamily="34" charset="0"/>
                        </a:rPr>
                        <a:t>Paper 1: Poetry and Prose</a:t>
                      </a:r>
                    </a:p>
                    <a:p>
                      <a:r>
                        <a:rPr lang="en-US" dirty="0">
                          <a:latin typeface="Arial" panose="020B0604020202020204" pitchFamily="34" charset="0"/>
                          <a:cs typeface="Arial" panose="020B0604020202020204" pitchFamily="34" charset="0"/>
                        </a:rPr>
                        <a:t>1 hour 30 minutes</a:t>
                      </a:r>
                    </a:p>
                    <a:p>
                      <a:r>
                        <a:rPr lang="en-US" dirty="0">
                          <a:latin typeface="Arial" panose="020B0604020202020204" pitchFamily="34" charset="0"/>
                          <a:cs typeface="Arial" panose="020B0604020202020204" pitchFamily="34" charset="0"/>
                        </a:rPr>
                        <a:t>50 Marks = 50% total</a:t>
                      </a:r>
                    </a:p>
                  </a:txBody>
                  <a:tcPr/>
                </a:tc>
                <a:tc>
                  <a:txBody>
                    <a:bodyPr/>
                    <a:lstStyle/>
                    <a:p>
                      <a:r>
                        <a:rPr lang="en-US" dirty="0">
                          <a:latin typeface="Arial" panose="020B0604020202020204" pitchFamily="34" charset="0"/>
                          <a:cs typeface="Arial" panose="020B0604020202020204" pitchFamily="34" charset="0"/>
                        </a:rPr>
                        <a:t>Paper 3: Drama</a:t>
                      </a:r>
                    </a:p>
                    <a:p>
                      <a:r>
                        <a:rPr lang="en-US" dirty="0">
                          <a:latin typeface="Arial" panose="020B0604020202020204" pitchFamily="34" charset="0"/>
                          <a:cs typeface="Arial" panose="020B0604020202020204" pitchFamily="34" charset="0"/>
                        </a:rPr>
                        <a:t>45 Minutes</a:t>
                      </a:r>
                    </a:p>
                    <a:p>
                      <a:r>
                        <a:rPr lang="en-US" dirty="0">
                          <a:latin typeface="Arial" panose="020B0604020202020204" pitchFamily="34" charset="0"/>
                          <a:cs typeface="Arial" panose="020B0604020202020204" pitchFamily="34" charset="0"/>
                        </a:rPr>
                        <a:t>25 Marks = 25% total</a:t>
                      </a:r>
                    </a:p>
                  </a:txBody>
                  <a:tcPr/>
                </a:tc>
                <a:tc>
                  <a:txBody>
                    <a:bodyPr/>
                    <a:lstStyle/>
                    <a:p>
                      <a:r>
                        <a:rPr lang="en-US" dirty="0">
                          <a:latin typeface="Arial" panose="020B0604020202020204" pitchFamily="34" charset="0"/>
                          <a:cs typeface="Arial" panose="020B0604020202020204" pitchFamily="34" charset="0"/>
                        </a:rPr>
                        <a:t>Paper 4: Unseen</a:t>
                      </a:r>
                    </a:p>
                    <a:p>
                      <a:r>
                        <a:rPr lang="en-US" dirty="0">
                          <a:latin typeface="Arial" panose="020B0604020202020204" pitchFamily="34" charset="0"/>
                          <a:cs typeface="Arial" panose="020B0604020202020204" pitchFamily="34" charset="0"/>
                        </a:rPr>
                        <a:t>1 hour 15 minutes</a:t>
                      </a:r>
                    </a:p>
                    <a:p>
                      <a:r>
                        <a:rPr lang="en-US" dirty="0">
                          <a:latin typeface="Arial" panose="020B0604020202020204" pitchFamily="34" charset="0"/>
                          <a:cs typeface="Arial" panose="020B0604020202020204" pitchFamily="34" charset="0"/>
                        </a:rPr>
                        <a:t>25 Marks = 25% Total</a:t>
                      </a:r>
                    </a:p>
                  </a:txBody>
                  <a:tcPr/>
                </a:tc>
                <a:extLst>
                  <a:ext uri="{0D108BD9-81ED-4DB2-BD59-A6C34878D82A}">
                    <a16:rowId xmlns:a16="http://schemas.microsoft.com/office/drawing/2014/main" val="2950707621"/>
                  </a:ext>
                </a:extLst>
              </a:tr>
              <a:tr h="1225550">
                <a:tc>
                  <a:txBody>
                    <a:bodyPr/>
                    <a:lstStyle/>
                    <a:p>
                      <a:r>
                        <a:rPr lang="en-US" dirty="0">
                          <a:latin typeface="Arial" panose="020B0604020202020204" pitchFamily="34" charset="0"/>
                          <a:cs typeface="Arial" panose="020B0604020202020204" pitchFamily="34" charset="0"/>
                        </a:rPr>
                        <a:t>Candidates answer two questions on two texts: one poetry and one prose.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is a choice of two questions (one passage-based and one essay) on each text.</a:t>
                      </a:r>
                    </a:p>
                  </a:txBody>
                  <a:tcPr/>
                </a:tc>
                <a:tc>
                  <a:txBody>
                    <a:bodyPr/>
                    <a:lstStyle/>
                    <a:p>
                      <a:r>
                        <a:rPr lang="en-US" dirty="0">
                          <a:latin typeface="Arial" panose="020B0604020202020204" pitchFamily="34" charset="0"/>
                          <a:cs typeface="Arial" panose="020B0604020202020204" pitchFamily="34" charset="0"/>
                        </a:rPr>
                        <a:t>Candidates answer one question on one text.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is a choice of two questions (one passage-based and one essay) on each text</a:t>
                      </a:r>
                    </a:p>
                  </a:txBody>
                  <a:tcPr/>
                </a:tc>
                <a:tc>
                  <a:txBody>
                    <a:bodyPr/>
                    <a:lstStyle/>
                    <a:p>
                      <a:r>
                        <a:rPr lang="en-US" dirty="0">
                          <a:latin typeface="Arial" panose="020B0604020202020204" pitchFamily="34" charset="0"/>
                          <a:cs typeface="Arial" panose="020B0604020202020204" pitchFamily="34" charset="0"/>
                        </a:rPr>
                        <a:t>Candidates answer one question.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is a choice of two questions requiring critical commentary (one based on literary prose and one based on a poem or extract of a poem).</a:t>
                      </a:r>
                    </a:p>
                  </a:txBody>
                  <a:tcPr/>
                </a:tc>
                <a:extLst>
                  <a:ext uri="{0D108BD9-81ED-4DB2-BD59-A6C34878D82A}">
                    <a16:rowId xmlns:a16="http://schemas.microsoft.com/office/drawing/2014/main" val="399357962"/>
                  </a:ext>
                </a:extLst>
              </a:tr>
            </a:tbl>
          </a:graphicData>
        </a:graphic>
      </p:graphicFrame>
      <p:sp>
        <p:nvSpPr>
          <p:cNvPr id="3" name="TextBox 2">
            <a:extLst>
              <a:ext uri="{FF2B5EF4-FFF2-40B4-BE49-F238E27FC236}">
                <a16:creationId xmlns:a16="http://schemas.microsoft.com/office/drawing/2014/main" id="{B0D1C912-BF16-4D03-824D-031F49263DC1}"/>
              </a:ext>
            </a:extLst>
          </p:cNvPr>
          <p:cNvSpPr txBox="1"/>
          <p:nvPr/>
        </p:nvSpPr>
        <p:spPr>
          <a:xfrm>
            <a:off x="444500" y="1530599"/>
            <a:ext cx="8437002" cy="523220"/>
          </a:xfrm>
          <a:prstGeom prst="rect">
            <a:avLst/>
          </a:prstGeom>
          <a:noFill/>
        </p:spPr>
        <p:txBody>
          <a:bodyPr wrap="square" rtlCol="0">
            <a:spAutoFit/>
          </a:bodyPr>
          <a:lstStyle/>
          <a:p>
            <a:pPr lvl="0"/>
            <a:r>
              <a:rPr lang="en-US" sz="2800" dirty="0">
                <a:solidFill>
                  <a:srgbClr val="1A1549"/>
                </a:solidFill>
                <a:latin typeface="Tahoma" panose="020B0604030504040204" pitchFamily="34" charset="0"/>
                <a:ea typeface="Tahoma" panose="020B0604030504040204" pitchFamily="34" charset="0"/>
                <a:cs typeface="Tahoma" panose="020B0604030504040204" pitchFamily="34" charset="0"/>
              </a:rPr>
              <a:t>2019: ACS (International) A*/A= 61%</a:t>
            </a:r>
            <a:endParaRPr lang="en-US" dirty="0">
              <a:solidFill>
                <a:srgbClr val="1A1549"/>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a:extLst>
              <a:ext uri="{FF2B5EF4-FFF2-40B4-BE49-F238E27FC236}">
                <a16:creationId xmlns:a16="http://schemas.microsoft.com/office/drawing/2014/main" id="{A4CA0F12-9A28-914A-A467-C72E269B37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94205332"/>
      </p:ext>
    </p:extLst>
  </p:cSld>
  <p:clrMapOvr>
    <a:masterClrMapping/>
  </p:clrMapOvr>
  <mc:AlternateContent xmlns:mc="http://schemas.openxmlformats.org/markup-compatibility/2006" xmlns:p14="http://schemas.microsoft.com/office/powerpoint/2010/main">
    <mc:Choice Requires="p14">
      <p:transition spd="slow" p14:dur="2000" advTm="35702"/>
    </mc:Choice>
    <mc:Fallback xmlns="">
      <p:transition spd="slow" advTm="3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Science</a:t>
            </a:r>
          </a:p>
        </p:txBody>
      </p:sp>
      <p:sp>
        <p:nvSpPr>
          <p:cNvPr id="2" name="Rectangle 1"/>
          <p:cNvSpPr/>
          <p:nvPr/>
        </p:nvSpPr>
        <p:spPr>
          <a:xfrm>
            <a:off x="587829" y="1613252"/>
            <a:ext cx="8117632" cy="4524315"/>
          </a:xfrm>
          <a:prstGeom prst="rect">
            <a:avLst/>
          </a:prstGeom>
        </p:spPr>
        <p:txBody>
          <a:bodyPr wrap="square">
            <a:spAutoFit/>
          </a:bodyPr>
          <a:lstStyle/>
          <a:p>
            <a:pPr algn="just">
              <a:spcAft>
                <a:spcPts val="0"/>
              </a:spcAft>
            </a:pPr>
            <a:r>
              <a:rPr lang="en-US" sz="2400" dirty="0">
                <a:latin typeface="Arial" panose="020B0604020202020204" pitchFamily="34" charset="0"/>
                <a:ea typeface="SimSun" panose="02010600030101010101" pitchFamily="2" charset="-122"/>
              </a:rPr>
              <a:t>The </a:t>
            </a:r>
            <a:r>
              <a:rPr lang="en-US" sz="2400" b="1" dirty="0">
                <a:solidFill>
                  <a:srgbClr val="FF0000"/>
                </a:solidFill>
                <a:latin typeface="Arial" panose="020B0604020202020204" pitchFamily="34" charset="0"/>
                <a:ea typeface="SimSun" panose="02010600030101010101" pitchFamily="2" charset="-122"/>
              </a:rPr>
              <a:t>aim</a:t>
            </a:r>
            <a:r>
              <a:rPr lang="en-US" sz="2400" dirty="0">
                <a:latin typeface="Arial" panose="020B0604020202020204" pitchFamily="34" charset="0"/>
                <a:ea typeface="SimSun" panose="02010600030101010101" pitchFamily="2" charset="-122"/>
              </a:rPr>
              <a:t> of IGCSE Science course is to provide through well-designed studies of experimental and practical science a worthwhile educational experience for all students. In particular, it enables pupils to acquire sufficient understanding and knowledge in Biology / Chemistry / Physics and develop attitudes relevant to this subject, such as concern for the health and the environment, objectivity, integrity, enquiry, initiative, inventiveness and an eye for detail. It also acts as a good foundation Science for pupils who intend to pursue International Baccalaureate </a:t>
            </a:r>
            <a:r>
              <a:rPr lang="en-US" sz="2400" dirty="0" err="1">
                <a:latin typeface="Arial" panose="020B0604020202020204" pitchFamily="34" charset="0"/>
                <a:ea typeface="SimSun" panose="02010600030101010101" pitchFamily="2" charset="-122"/>
              </a:rPr>
              <a:t>programme</a:t>
            </a:r>
            <a:r>
              <a:rPr lang="en-US" sz="2400" dirty="0">
                <a:latin typeface="Arial" panose="020B0604020202020204" pitchFamily="34" charset="0"/>
                <a:ea typeface="SimSun" panose="02010600030101010101" pitchFamily="2" charset="-122"/>
              </a:rPr>
              <a:t> in their further studies.</a:t>
            </a:r>
            <a:endParaRPr lang="en-SG" sz="2400" dirty="0">
              <a:effectLst/>
              <a:latin typeface="Times New Roman" panose="02020603050405020304" pitchFamily="18" charset="0"/>
              <a:ea typeface="SimSun" panose="02010600030101010101" pitchFamily="2" charset="-122"/>
            </a:endParaRPr>
          </a:p>
        </p:txBody>
      </p:sp>
      <p:pic>
        <p:nvPicPr>
          <p:cNvPr id="3" name="Audio 2">
            <a:hlinkClick r:id="" action="ppaction://media"/>
            <a:extLst>
              <a:ext uri="{FF2B5EF4-FFF2-40B4-BE49-F238E27FC236}">
                <a16:creationId xmlns:a16="http://schemas.microsoft.com/office/drawing/2014/main" id="{ED1D3850-850F-DE40-9862-21E3324774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63888544"/>
      </p:ext>
    </p:extLst>
  </p:cSld>
  <p:clrMapOvr>
    <a:masterClrMapping/>
  </p:clrMapOvr>
  <mc:AlternateContent xmlns:mc="http://schemas.openxmlformats.org/markup-compatibility/2006" xmlns:p14="http://schemas.microsoft.com/office/powerpoint/2010/main">
    <mc:Choice Requires="p14">
      <p:transition spd="slow" p14:dur="2000" advTm="11736"/>
    </mc:Choice>
    <mc:Fallback xmlns="">
      <p:transition spd="slow" advTm="1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349898" y="1476029"/>
            <a:ext cx="879410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200" dirty="0">
                <a:solidFill>
                  <a:srgbClr val="1C1549"/>
                </a:solidFill>
                <a:latin typeface="Arial" panose="020B0604020202020204" pitchFamily="34" charset="0"/>
                <a:ea typeface="Times New Roman" charset="0"/>
                <a:cs typeface="Arial" panose="020B0604020202020204" pitchFamily="34" charset="0"/>
              </a:rPr>
              <a:t>Pupils can take Biology (0610), Chemistry (0620) and/or Physics (0625). </a:t>
            </a:r>
          </a:p>
          <a:p>
            <a:pPr>
              <a:spcBef>
                <a:spcPct val="0"/>
              </a:spcBef>
              <a:buFontTx/>
              <a:buNone/>
            </a:pPr>
            <a:endParaRPr lang="en-US" altLang="en-US" sz="2200" dirty="0">
              <a:solidFill>
                <a:srgbClr val="1C1549"/>
              </a:solidFill>
              <a:latin typeface="Arial" panose="020B0604020202020204" pitchFamily="34" charset="0"/>
              <a:ea typeface="Times New Roman" charset="0"/>
              <a:cs typeface="Arial" panose="020B0604020202020204" pitchFamily="34" charset="0"/>
            </a:endParaRPr>
          </a:p>
          <a:p>
            <a:pPr>
              <a:spcBef>
                <a:spcPct val="0"/>
              </a:spcBef>
              <a:buFontTx/>
              <a:buNone/>
            </a:pPr>
            <a:r>
              <a:rPr lang="en-US" altLang="en-US" sz="2200" dirty="0">
                <a:solidFill>
                  <a:srgbClr val="1C1549"/>
                </a:solidFill>
                <a:latin typeface="Arial" panose="020B0604020202020204" pitchFamily="34" charset="0"/>
                <a:ea typeface="Times New Roman" charset="0"/>
                <a:cs typeface="Arial" panose="020B0604020202020204" pitchFamily="34" charset="0"/>
              </a:rPr>
              <a:t>At the end of the course, pupils will sit for three Papers (Extended curriculum), obtaining grade A* to G.</a:t>
            </a:r>
          </a:p>
        </p:txBody>
      </p:sp>
      <p:sp>
        <p:nvSpPr>
          <p:cNvPr id="5" name="TextBox 4"/>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Science</a:t>
            </a:r>
          </a:p>
        </p:txBody>
      </p:sp>
      <p:graphicFrame>
        <p:nvGraphicFramePr>
          <p:cNvPr id="6" name="Table 5"/>
          <p:cNvGraphicFramePr>
            <a:graphicFrameLocks noGrp="1"/>
          </p:cNvGraphicFramePr>
          <p:nvPr>
            <p:extLst>
              <p:ext uri="{D42A27DB-BD31-4B8C-83A1-F6EECF244321}">
                <p14:modId xmlns:p14="http://schemas.microsoft.com/office/powerpoint/2010/main" val="2015128640"/>
              </p:ext>
            </p:extLst>
          </p:nvPr>
        </p:nvGraphicFramePr>
        <p:xfrm>
          <a:off x="349898" y="3358452"/>
          <a:ext cx="8706552" cy="2971800"/>
        </p:xfrm>
        <a:graphic>
          <a:graphicData uri="http://schemas.openxmlformats.org/drawingml/2006/table">
            <a:tbl>
              <a:tblPr firstRow="1" bandRow="1">
                <a:tableStyleId>{5C22544A-7EE6-4342-B048-85BDC9FD1C3A}</a:tableStyleId>
              </a:tblPr>
              <a:tblGrid>
                <a:gridCol w="1269850">
                  <a:extLst>
                    <a:ext uri="{9D8B030D-6E8A-4147-A177-3AD203B41FA5}">
                      <a16:colId xmlns:a16="http://schemas.microsoft.com/office/drawing/2014/main" val="20000"/>
                    </a:ext>
                  </a:extLst>
                </a:gridCol>
                <a:gridCol w="1358386">
                  <a:extLst>
                    <a:ext uri="{9D8B030D-6E8A-4147-A177-3AD203B41FA5}">
                      <a16:colId xmlns:a16="http://schemas.microsoft.com/office/drawing/2014/main" val="20001"/>
                    </a:ext>
                  </a:extLst>
                </a:gridCol>
                <a:gridCol w="877735">
                  <a:extLst>
                    <a:ext uri="{9D8B030D-6E8A-4147-A177-3AD203B41FA5}">
                      <a16:colId xmlns:a16="http://schemas.microsoft.com/office/drawing/2014/main" val="20002"/>
                    </a:ext>
                  </a:extLst>
                </a:gridCol>
                <a:gridCol w="1339652">
                  <a:extLst>
                    <a:ext uri="{9D8B030D-6E8A-4147-A177-3AD203B41FA5}">
                      <a16:colId xmlns:a16="http://schemas.microsoft.com/office/drawing/2014/main" val="20003"/>
                    </a:ext>
                  </a:extLst>
                </a:gridCol>
                <a:gridCol w="3860929">
                  <a:extLst>
                    <a:ext uri="{9D8B030D-6E8A-4147-A177-3AD203B41FA5}">
                      <a16:colId xmlns:a16="http://schemas.microsoft.com/office/drawing/2014/main" val="20004"/>
                    </a:ext>
                  </a:extLst>
                </a:gridCol>
              </a:tblGrid>
              <a:tr h="287067">
                <a:tc>
                  <a:txBody>
                    <a:bodyPr/>
                    <a:lstStyle/>
                    <a:p>
                      <a:pPr algn="ctr"/>
                      <a:r>
                        <a:rPr lang="en-US" sz="1800" dirty="0">
                          <a:latin typeface="Arial" charset="0"/>
                          <a:ea typeface="Arial" charset="0"/>
                          <a:cs typeface="Arial" charset="0"/>
                        </a:rPr>
                        <a:t>Paper</a:t>
                      </a:r>
                    </a:p>
                  </a:txBody>
                  <a:tcPr/>
                </a:tc>
                <a:tc>
                  <a:txBody>
                    <a:bodyPr/>
                    <a:lstStyle/>
                    <a:p>
                      <a:pPr algn="ctr"/>
                      <a:r>
                        <a:rPr lang="en-US" sz="1800" dirty="0">
                          <a:latin typeface="Arial" charset="0"/>
                          <a:ea typeface="Arial" charset="0"/>
                          <a:cs typeface="Arial" charset="0"/>
                        </a:rPr>
                        <a:t>Time</a:t>
                      </a:r>
                    </a:p>
                  </a:txBody>
                  <a:tcPr/>
                </a:tc>
                <a:tc>
                  <a:txBody>
                    <a:bodyPr/>
                    <a:lstStyle/>
                    <a:p>
                      <a:pPr algn="ctr"/>
                      <a:r>
                        <a:rPr lang="en-US" sz="1800" dirty="0">
                          <a:latin typeface="Arial" charset="0"/>
                          <a:ea typeface="Arial" charset="0"/>
                          <a:cs typeface="Arial" charset="0"/>
                        </a:rPr>
                        <a:t>Marks</a:t>
                      </a:r>
                    </a:p>
                  </a:txBody>
                  <a:tcPr/>
                </a:tc>
                <a:tc>
                  <a:txBody>
                    <a:bodyPr/>
                    <a:lstStyle/>
                    <a:p>
                      <a:pPr algn="ctr"/>
                      <a:r>
                        <a:rPr lang="en-US" sz="1800" dirty="0">
                          <a:latin typeface="Arial" charset="0"/>
                          <a:ea typeface="Arial" charset="0"/>
                          <a:cs typeface="Arial" charset="0"/>
                        </a:rPr>
                        <a:t>Weighting</a:t>
                      </a:r>
                    </a:p>
                  </a:txBody>
                  <a:tcPr/>
                </a:tc>
                <a:tc>
                  <a:txBody>
                    <a:bodyPr/>
                    <a:lstStyle/>
                    <a:p>
                      <a:pPr algn="ctr"/>
                      <a:r>
                        <a:rPr lang="en-US" sz="1800" dirty="0">
                          <a:latin typeface="Arial" charset="0"/>
                          <a:ea typeface="Arial" charset="0"/>
                          <a:cs typeface="Arial" charset="0"/>
                        </a:rPr>
                        <a:t>Description</a:t>
                      </a:r>
                    </a:p>
                  </a:txBody>
                  <a:tcPr/>
                </a:tc>
                <a:extLst>
                  <a:ext uri="{0D108BD9-81ED-4DB2-BD59-A6C34878D82A}">
                    <a16:rowId xmlns:a16="http://schemas.microsoft.com/office/drawing/2014/main" val="10000"/>
                  </a:ext>
                </a:extLst>
              </a:tr>
              <a:tr h="495842">
                <a:tc>
                  <a:txBody>
                    <a:bodyPr/>
                    <a:lstStyle/>
                    <a:p>
                      <a:pPr algn="ctr"/>
                      <a:r>
                        <a:rPr lang="en-US" sz="1800" dirty="0">
                          <a:solidFill>
                            <a:srgbClr val="251A6C"/>
                          </a:solidFill>
                          <a:latin typeface="Arial" charset="0"/>
                          <a:ea typeface="Arial" charset="0"/>
                          <a:cs typeface="Arial" charset="0"/>
                        </a:rPr>
                        <a:t>Paper 2</a:t>
                      </a:r>
                    </a:p>
                  </a:txBody>
                  <a:tcPr/>
                </a:tc>
                <a:tc>
                  <a:txBody>
                    <a:bodyPr/>
                    <a:lstStyle/>
                    <a:p>
                      <a:pPr algn="ctr"/>
                      <a:r>
                        <a:rPr lang="en-US" sz="1800" dirty="0">
                          <a:solidFill>
                            <a:srgbClr val="251A6C"/>
                          </a:solidFill>
                          <a:latin typeface="Arial" charset="0"/>
                          <a:ea typeface="Arial" charset="0"/>
                          <a:cs typeface="Arial" charset="0"/>
                        </a:rPr>
                        <a:t>45 minutes</a:t>
                      </a:r>
                    </a:p>
                  </a:txBody>
                  <a:tcPr/>
                </a:tc>
                <a:tc>
                  <a:txBody>
                    <a:bodyPr/>
                    <a:lstStyle/>
                    <a:p>
                      <a:pPr algn="ctr"/>
                      <a:r>
                        <a:rPr lang="en-US" sz="1800" dirty="0">
                          <a:solidFill>
                            <a:srgbClr val="251A6C"/>
                          </a:solidFill>
                          <a:latin typeface="Arial" charset="0"/>
                          <a:ea typeface="Arial" charset="0"/>
                          <a:cs typeface="Arial" charset="0"/>
                        </a:rPr>
                        <a:t>40</a:t>
                      </a:r>
                    </a:p>
                  </a:txBody>
                  <a:tcPr/>
                </a:tc>
                <a:tc>
                  <a:txBody>
                    <a:bodyPr/>
                    <a:lstStyle/>
                    <a:p>
                      <a:pPr algn="ctr"/>
                      <a:r>
                        <a:rPr lang="en-US" sz="1800" dirty="0">
                          <a:solidFill>
                            <a:srgbClr val="251A6C"/>
                          </a:solidFill>
                          <a:latin typeface="Arial" charset="0"/>
                          <a:ea typeface="Arial" charset="0"/>
                          <a:cs typeface="Arial" charset="0"/>
                        </a:rPr>
                        <a:t>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cap="none" normalizeH="0" baseline="0" dirty="0">
                          <a:ln>
                            <a:noFill/>
                          </a:ln>
                          <a:solidFill>
                            <a:srgbClr val="251A6C"/>
                          </a:solidFill>
                          <a:effectLst/>
                          <a:latin typeface="Arial" charset="0"/>
                          <a:ea typeface="Arial" charset="0"/>
                          <a:cs typeface="Arial" charset="0"/>
                        </a:rPr>
                        <a:t>Compulsory multiple choice paper. </a:t>
                      </a:r>
                    </a:p>
                    <a:p>
                      <a:pPr algn="l"/>
                      <a:endParaRPr lang="en-US" sz="900" dirty="0">
                        <a:solidFill>
                          <a:srgbClr val="251A6C"/>
                        </a:solidFill>
                        <a:latin typeface="Arial" charset="0"/>
                        <a:ea typeface="Arial" charset="0"/>
                        <a:cs typeface="Arial" charset="0"/>
                      </a:endParaRPr>
                    </a:p>
                  </a:txBody>
                  <a:tcPr/>
                </a:tc>
                <a:extLst>
                  <a:ext uri="{0D108BD9-81ED-4DB2-BD59-A6C34878D82A}">
                    <a16:rowId xmlns:a16="http://schemas.microsoft.com/office/drawing/2014/main" val="10001"/>
                  </a:ext>
                </a:extLst>
              </a:tr>
              <a:tr h="495842">
                <a:tc>
                  <a:txBody>
                    <a:bodyPr/>
                    <a:lstStyle/>
                    <a:p>
                      <a:pPr algn="ctr"/>
                      <a:r>
                        <a:rPr lang="en-US" sz="1800" dirty="0">
                          <a:solidFill>
                            <a:srgbClr val="251A6C"/>
                          </a:solidFill>
                          <a:latin typeface="Arial" charset="0"/>
                          <a:ea typeface="Arial" charset="0"/>
                          <a:cs typeface="Arial" charset="0"/>
                        </a:rPr>
                        <a:t>Paper 4</a:t>
                      </a:r>
                    </a:p>
                  </a:txBody>
                  <a:tcPr/>
                </a:tc>
                <a:tc>
                  <a:txBody>
                    <a:bodyPr/>
                    <a:lstStyle/>
                    <a:p>
                      <a:pPr algn="ctr"/>
                      <a:r>
                        <a:rPr lang="en-US" sz="1800" dirty="0">
                          <a:solidFill>
                            <a:srgbClr val="251A6C"/>
                          </a:solidFill>
                          <a:latin typeface="Arial" charset="0"/>
                          <a:ea typeface="Arial" charset="0"/>
                          <a:cs typeface="Arial" charset="0"/>
                        </a:rPr>
                        <a:t>75 minutes</a:t>
                      </a:r>
                    </a:p>
                  </a:txBody>
                  <a:tcPr/>
                </a:tc>
                <a:tc>
                  <a:txBody>
                    <a:bodyPr/>
                    <a:lstStyle/>
                    <a:p>
                      <a:pPr algn="ctr"/>
                      <a:r>
                        <a:rPr lang="en-US" sz="1800" dirty="0">
                          <a:solidFill>
                            <a:srgbClr val="251A6C"/>
                          </a:solidFill>
                          <a:latin typeface="Arial" charset="0"/>
                          <a:ea typeface="Arial" charset="0"/>
                          <a:cs typeface="Arial" charset="0"/>
                        </a:rPr>
                        <a:t>80</a:t>
                      </a:r>
                    </a:p>
                  </a:txBody>
                  <a:tcPr/>
                </a:tc>
                <a:tc>
                  <a:txBody>
                    <a:bodyPr/>
                    <a:lstStyle/>
                    <a:p>
                      <a:pPr algn="ctr"/>
                      <a:r>
                        <a:rPr lang="en-US" sz="1800" dirty="0">
                          <a:solidFill>
                            <a:srgbClr val="251A6C"/>
                          </a:solidFill>
                          <a:latin typeface="Arial" charset="0"/>
                          <a:ea typeface="Arial" charset="0"/>
                          <a:cs typeface="Arial" charset="0"/>
                        </a:rPr>
                        <a:t>50%</a:t>
                      </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51A6C"/>
                          </a:solidFill>
                          <a:effectLst/>
                          <a:latin typeface="Arial" charset="0"/>
                          <a:ea typeface="Arial" charset="0"/>
                          <a:cs typeface="Arial" charset="0"/>
                        </a:rPr>
                        <a:t>Extended theory paper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rgbClr val="251A6C"/>
                          </a:solidFill>
                          <a:effectLst/>
                          <a:latin typeface="Arial" charset="0"/>
                          <a:ea typeface="Arial" charset="0"/>
                          <a:cs typeface="Arial" charset="0"/>
                        </a:rPr>
                        <a:t>Short and structured answers</a:t>
                      </a:r>
                    </a:p>
                    <a:p>
                      <a:pPr marL="0" marR="0" lvl="0" indent="0" algn="l" defTabSz="914400" rtl="0" eaLnBrk="1" fontAlgn="base" latinLnBrk="0" hangingPunct="1">
                        <a:lnSpc>
                          <a:spcPct val="100000"/>
                        </a:lnSpc>
                        <a:spcBef>
                          <a:spcPct val="0"/>
                        </a:spcBef>
                        <a:spcAft>
                          <a:spcPct val="0"/>
                        </a:spcAft>
                        <a:buClrTx/>
                        <a:buSzTx/>
                        <a:buFontTx/>
                        <a:buNone/>
                        <a:tabLst/>
                      </a:pPr>
                      <a:endParaRPr lang="en-US" sz="900" i="1" dirty="0">
                        <a:solidFill>
                          <a:srgbClr val="251A6C"/>
                        </a:solidFill>
                        <a:latin typeface="Arial" charset="0"/>
                        <a:ea typeface="Arial" charset="0"/>
                        <a:cs typeface="Arial" charset="0"/>
                      </a:endParaRPr>
                    </a:p>
                  </a:txBody>
                  <a:tcPr/>
                </a:tc>
                <a:extLst>
                  <a:ext uri="{0D108BD9-81ED-4DB2-BD59-A6C34878D82A}">
                    <a16:rowId xmlns:a16="http://schemas.microsoft.com/office/drawing/2014/main" val="10002"/>
                  </a:ext>
                </a:extLst>
              </a:tr>
              <a:tr h="1087631">
                <a:tc>
                  <a:txBody>
                    <a:bodyPr/>
                    <a:lstStyle/>
                    <a:p>
                      <a:pPr algn="ctr"/>
                      <a:r>
                        <a:rPr lang="en-US" sz="1800" dirty="0">
                          <a:solidFill>
                            <a:srgbClr val="251A6C"/>
                          </a:solidFill>
                          <a:latin typeface="Arial" charset="0"/>
                          <a:ea typeface="Arial" charset="0"/>
                          <a:cs typeface="Arial" charset="0"/>
                        </a:rPr>
                        <a:t>Paper 6</a:t>
                      </a:r>
                    </a:p>
                    <a:p>
                      <a:pPr algn="ctr"/>
                      <a:r>
                        <a:rPr lang="en-US" sz="1800" dirty="0">
                          <a:solidFill>
                            <a:srgbClr val="251A6C"/>
                          </a:solidFill>
                          <a:latin typeface="Arial" charset="0"/>
                          <a:ea typeface="Arial" charset="0"/>
                          <a:cs typeface="Arial" charset="0"/>
                        </a:rPr>
                        <a:t>(Practical)</a:t>
                      </a:r>
                    </a:p>
                  </a:txBody>
                  <a:tcPr/>
                </a:tc>
                <a:tc>
                  <a:txBody>
                    <a:bodyPr/>
                    <a:lstStyle/>
                    <a:p>
                      <a:pPr algn="ctr"/>
                      <a:r>
                        <a:rPr lang="en-US" sz="1800" dirty="0">
                          <a:solidFill>
                            <a:srgbClr val="251A6C"/>
                          </a:solidFill>
                          <a:latin typeface="Arial" charset="0"/>
                          <a:ea typeface="Arial" charset="0"/>
                          <a:cs typeface="Arial" charset="0"/>
                        </a:rPr>
                        <a:t>60 minutes</a:t>
                      </a:r>
                    </a:p>
                  </a:txBody>
                  <a:tcPr/>
                </a:tc>
                <a:tc>
                  <a:txBody>
                    <a:bodyPr/>
                    <a:lstStyle/>
                    <a:p>
                      <a:pPr algn="ctr"/>
                      <a:r>
                        <a:rPr lang="en-US" sz="1800" dirty="0">
                          <a:solidFill>
                            <a:srgbClr val="251A6C"/>
                          </a:solidFill>
                          <a:latin typeface="Arial" charset="0"/>
                          <a:ea typeface="Arial" charset="0"/>
                          <a:cs typeface="Arial" charset="0"/>
                        </a:rPr>
                        <a:t>40</a:t>
                      </a:r>
                    </a:p>
                  </a:txBody>
                  <a:tcPr/>
                </a:tc>
                <a:tc>
                  <a:txBody>
                    <a:bodyPr/>
                    <a:lstStyle/>
                    <a:p>
                      <a:pPr algn="ctr"/>
                      <a:r>
                        <a:rPr lang="en-US" sz="1800" dirty="0">
                          <a:solidFill>
                            <a:srgbClr val="251A6C"/>
                          </a:solidFill>
                          <a:latin typeface="Arial" charset="0"/>
                          <a:ea typeface="Arial" charset="0"/>
                          <a:cs typeface="Arial" charset="0"/>
                        </a:rPr>
                        <a:t>20%</a:t>
                      </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51A6C"/>
                          </a:solidFill>
                          <a:effectLst/>
                          <a:latin typeface="Arial" charset="0"/>
                          <a:ea typeface="Arial" charset="0"/>
                          <a:cs typeface="Arial" charset="0"/>
                        </a:rPr>
                        <a:t>Alternative to Practical paper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rgbClr val="251A6C"/>
                          </a:solidFill>
                          <a:effectLst/>
                          <a:latin typeface="Arial" charset="0"/>
                          <a:ea typeface="Arial" charset="0"/>
                          <a:cs typeface="Arial" charset="0"/>
                        </a:rPr>
                        <a:t>Written paper designed to test familiarity with laboratory based procedures</a:t>
                      </a:r>
                    </a:p>
                    <a:p>
                      <a:pPr marL="0" marR="0" lvl="0" indent="0" algn="l" defTabSz="914400" rtl="0" eaLnBrk="1" fontAlgn="base" latinLnBrk="0" hangingPunct="1">
                        <a:lnSpc>
                          <a:spcPct val="100000"/>
                        </a:lnSpc>
                        <a:spcBef>
                          <a:spcPct val="0"/>
                        </a:spcBef>
                        <a:spcAft>
                          <a:spcPct val="0"/>
                        </a:spcAft>
                        <a:buClrTx/>
                        <a:buSzTx/>
                        <a:buFontTx/>
                        <a:buNone/>
                        <a:tabLst/>
                      </a:pPr>
                      <a:endParaRPr lang="en-US" sz="900" i="1" dirty="0">
                        <a:solidFill>
                          <a:srgbClr val="251A6C"/>
                        </a:solidFill>
                        <a:latin typeface="Arial" charset="0"/>
                        <a:ea typeface="Arial" charset="0"/>
                        <a:cs typeface="Arial" charset="0"/>
                      </a:endParaRPr>
                    </a:p>
                  </a:txBody>
                  <a:tcPr/>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A7796D22-6A63-724E-AA02-8455EDE25C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45782911"/>
      </p:ext>
    </p:extLst>
  </p:cSld>
  <p:clrMapOvr>
    <a:masterClrMapping/>
  </p:clrMapOvr>
  <mc:AlternateContent xmlns:mc="http://schemas.openxmlformats.org/markup-compatibility/2006" xmlns:p14="http://schemas.microsoft.com/office/powerpoint/2010/main">
    <mc:Choice Requires="p14">
      <p:transition spd="slow" p14:dur="2000" advTm="24134"/>
    </mc:Choice>
    <mc:Fallback xmlns="">
      <p:transition spd="slow" advTm="2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Triple Science Requirements</a:t>
            </a:r>
          </a:p>
        </p:txBody>
      </p:sp>
      <p:sp>
        <p:nvSpPr>
          <p:cNvPr id="6" name="Text Box 9"/>
          <p:cNvSpPr txBox="1">
            <a:spLocks noChangeArrowheads="1"/>
          </p:cNvSpPr>
          <p:nvPr/>
        </p:nvSpPr>
        <p:spPr bwMode="auto">
          <a:xfrm>
            <a:off x="760785" y="1454971"/>
            <a:ext cx="8207130" cy="761471"/>
          </a:xfrm>
          <a:prstGeom prst="rect">
            <a:avLst/>
          </a:prstGeom>
          <a:noFill/>
          <a:ln w="12700">
            <a:solidFill>
              <a:srgbClr val="251A6C"/>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en-US" sz="1400" b="1" dirty="0">
                <a:solidFill>
                  <a:srgbClr val="1C1549"/>
                </a:solidFill>
              </a:rPr>
              <a:t>At least grade 6 for achievement reports</a:t>
            </a:r>
            <a:endParaRPr lang="en-US" altLang="en-US" sz="1800" dirty="0">
              <a:solidFill>
                <a:srgbClr val="1C1549"/>
              </a:solidFill>
            </a:endParaRPr>
          </a:p>
          <a:p>
            <a:pPr eaLnBrk="1" hangingPunct="1">
              <a:spcBef>
                <a:spcPct val="0"/>
              </a:spcBef>
              <a:buFontTx/>
              <a:buNone/>
            </a:pPr>
            <a:r>
              <a:rPr lang="en-US" altLang="en-US" sz="1400" dirty="0">
                <a:solidFill>
                  <a:srgbClr val="1C1549"/>
                </a:solidFill>
              </a:rPr>
              <a:t>All year 2 students will be assessed on the tests, worksheets, coursework and projects through their module grade reports (achievement). </a:t>
            </a:r>
          </a:p>
        </p:txBody>
      </p:sp>
      <p:sp>
        <p:nvSpPr>
          <p:cNvPr id="7" name="Text Box 10"/>
          <p:cNvSpPr txBox="1">
            <a:spLocks noChangeArrowheads="1"/>
          </p:cNvSpPr>
          <p:nvPr/>
        </p:nvSpPr>
        <p:spPr bwMode="auto">
          <a:xfrm>
            <a:off x="760785" y="2338934"/>
            <a:ext cx="8207130" cy="734771"/>
          </a:xfrm>
          <a:prstGeom prst="rect">
            <a:avLst/>
          </a:prstGeom>
          <a:noFill/>
          <a:ln w="9525">
            <a:solidFill>
              <a:srgbClr val="251A6C"/>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en-US" sz="1400" b="1" dirty="0">
                <a:solidFill>
                  <a:srgbClr val="1C1549"/>
                </a:solidFill>
              </a:rPr>
              <a:t>At least 80% of total marks scored in the EOY science exams (equivalent to minimum a high B)</a:t>
            </a:r>
            <a:endParaRPr lang="en-US" altLang="en-US" sz="1800" dirty="0">
              <a:solidFill>
                <a:srgbClr val="1C1549"/>
              </a:solidFill>
            </a:endParaRPr>
          </a:p>
          <a:p>
            <a:pPr eaLnBrk="1" hangingPunct="1">
              <a:spcBef>
                <a:spcPct val="0"/>
              </a:spcBef>
              <a:buFontTx/>
              <a:buNone/>
            </a:pPr>
            <a:r>
              <a:rPr lang="en-US" altLang="en-US" sz="1400" dirty="0">
                <a:solidFill>
                  <a:srgbClr val="1C1549"/>
                </a:solidFill>
              </a:rPr>
              <a:t>All year 2 students will be tested on the entire year 2 science curriculum in the End-of-year science exams.</a:t>
            </a:r>
          </a:p>
        </p:txBody>
      </p:sp>
      <p:sp>
        <p:nvSpPr>
          <p:cNvPr id="8" name="Text Box 11"/>
          <p:cNvSpPr txBox="1">
            <a:spLocks noChangeArrowheads="1"/>
          </p:cNvSpPr>
          <p:nvPr/>
        </p:nvSpPr>
        <p:spPr bwMode="auto">
          <a:xfrm>
            <a:off x="760785" y="3182568"/>
            <a:ext cx="8207130" cy="773306"/>
          </a:xfrm>
          <a:prstGeom prst="rect">
            <a:avLst/>
          </a:prstGeom>
          <a:noFill/>
          <a:ln w="6350">
            <a:solidFill>
              <a:srgbClr val="251A6C"/>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en-US" sz="1400" b="1" dirty="0">
                <a:solidFill>
                  <a:srgbClr val="1C1549"/>
                </a:solidFill>
              </a:rPr>
              <a:t>At least grade 6 for effort reports</a:t>
            </a:r>
          </a:p>
          <a:p>
            <a:pPr eaLnBrk="1" hangingPunct="1">
              <a:spcBef>
                <a:spcPct val="0"/>
              </a:spcBef>
              <a:buFontTx/>
              <a:buNone/>
            </a:pPr>
            <a:r>
              <a:rPr lang="en-US" altLang="en-US" sz="1400" dirty="0">
                <a:solidFill>
                  <a:srgbClr val="1C1549"/>
                </a:solidFill>
              </a:rPr>
              <a:t>All year 2 students will be assessed on their attitude of learning, conscientiousness in assignments &amp; homework, desire &amp; motivation for academic excellence through their module grade reports (effort).</a:t>
            </a:r>
          </a:p>
          <a:p>
            <a:pPr eaLnBrk="1" hangingPunct="1">
              <a:spcBef>
                <a:spcPct val="0"/>
              </a:spcBef>
              <a:buFontTx/>
              <a:buNone/>
            </a:pPr>
            <a:endParaRPr lang="en-US" altLang="en-US" sz="1800" dirty="0">
              <a:solidFill>
                <a:srgbClr val="251A6C"/>
              </a:solidFill>
            </a:endParaRPr>
          </a:p>
        </p:txBody>
      </p:sp>
      <p:sp>
        <p:nvSpPr>
          <p:cNvPr id="9" name="Text Box 12"/>
          <p:cNvSpPr txBox="1">
            <a:spLocks noChangeArrowheads="1"/>
          </p:cNvSpPr>
          <p:nvPr/>
        </p:nvSpPr>
        <p:spPr bwMode="auto">
          <a:xfrm>
            <a:off x="760785" y="4088077"/>
            <a:ext cx="8207130" cy="600976"/>
          </a:xfrm>
          <a:prstGeom prst="rect">
            <a:avLst/>
          </a:prstGeom>
          <a:noFill/>
          <a:ln w="12700">
            <a:solidFill>
              <a:srgbClr val="251A6C"/>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dirty="0" err="1">
                <a:solidFill>
                  <a:srgbClr val="1C1549"/>
                </a:solidFill>
              </a:rPr>
              <a:t>Favourable</a:t>
            </a:r>
            <a:r>
              <a:rPr lang="en-US" altLang="en-US" sz="1400" b="1" dirty="0">
                <a:solidFill>
                  <a:srgbClr val="1C1549"/>
                </a:solidFill>
              </a:rPr>
              <a:t> recommendation</a:t>
            </a:r>
          </a:p>
          <a:p>
            <a:pPr eaLnBrk="1" hangingPunct="1">
              <a:spcBef>
                <a:spcPct val="0"/>
              </a:spcBef>
              <a:buFontTx/>
              <a:buNone/>
            </a:pPr>
            <a:r>
              <a:rPr lang="en-US" altLang="en-US" sz="1400" dirty="0">
                <a:solidFill>
                  <a:srgbClr val="1C1549"/>
                </a:solidFill>
              </a:rPr>
              <a:t>From science teachers teaching the student for the year and LSS coordinator</a:t>
            </a:r>
            <a:endParaRPr lang="en-US" altLang="en-US" sz="1800" dirty="0">
              <a:solidFill>
                <a:srgbClr val="1C1549"/>
              </a:solidFill>
            </a:endParaRPr>
          </a:p>
        </p:txBody>
      </p:sp>
      <p:sp>
        <p:nvSpPr>
          <p:cNvPr id="10" name="Text Box 13"/>
          <p:cNvSpPr txBox="1">
            <a:spLocks noChangeArrowheads="1"/>
          </p:cNvSpPr>
          <p:nvPr/>
        </p:nvSpPr>
        <p:spPr bwMode="auto">
          <a:xfrm>
            <a:off x="2637688" y="4977336"/>
            <a:ext cx="4114800" cy="455051"/>
          </a:xfrm>
          <a:prstGeom prst="rect">
            <a:avLst/>
          </a:prstGeom>
          <a:noFill/>
          <a:ln w="12700">
            <a:solidFill>
              <a:srgbClr val="251A6C"/>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srgbClr val="1C1549"/>
                </a:solidFill>
              </a:rPr>
              <a:t>Triple science (IGCSE) group</a:t>
            </a:r>
          </a:p>
        </p:txBody>
      </p:sp>
      <p:sp>
        <p:nvSpPr>
          <p:cNvPr id="11" name="Text Box 16"/>
          <p:cNvSpPr txBox="1">
            <a:spLocks noChangeArrowheads="1"/>
          </p:cNvSpPr>
          <p:nvPr/>
        </p:nvSpPr>
        <p:spPr bwMode="auto">
          <a:xfrm>
            <a:off x="1434712" y="5732550"/>
            <a:ext cx="6749732" cy="664265"/>
          </a:xfrm>
          <a:prstGeom prst="rect">
            <a:avLst/>
          </a:prstGeom>
          <a:noFill/>
          <a:ln w="12700">
            <a:solidFill>
              <a:srgbClr val="251A6C"/>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srgbClr val="1C1549"/>
                </a:solidFill>
              </a:rPr>
              <a:t>2 HL Science (IB) groups</a:t>
            </a:r>
          </a:p>
          <a:p>
            <a:pPr algn="ctr" eaLnBrk="1" hangingPunct="1">
              <a:spcBef>
                <a:spcPct val="0"/>
              </a:spcBef>
              <a:buFontTx/>
              <a:buNone/>
            </a:pPr>
            <a:r>
              <a:rPr lang="en-US" altLang="en-US" sz="1400" b="1" i="1" dirty="0">
                <a:solidFill>
                  <a:srgbClr val="1C1549"/>
                </a:solidFill>
              </a:rPr>
              <a:t>Subject to performance at IGCSE levels (At least grades B for both sciences</a:t>
            </a:r>
            <a:r>
              <a:rPr lang="en-US" altLang="en-US" sz="1400" b="1" i="1" dirty="0">
                <a:solidFill>
                  <a:srgbClr val="251A6C"/>
                </a:solidFill>
              </a:rPr>
              <a:t>)</a:t>
            </a:r>
            <a:endParaRPr lang="en-US" altLang="en-US" sz="1800" b="1" dirty="0">
              <a:solidFill>
                <a:srgbClr val="251A6C"/>
              </a:solidFill>
            </a:endParaRPr>
          </a:p>
        </p:txBody>
      </p:sp>
      <p:sp>
        <p:nvSpPr>
          <p:cNvPr id="23" name="Line 26"/>
          <p:cNvSpPr>
            <a:spLocks noChangeShapeType="1"/>
          </p:cNvSpPr>
          <p:nvPr/>
        </p:nvSpPr>
        <p:spPr bwMode="auto">
          <a:xfrm flipH="1">
            <a:off x="4586327" y="4689053"/>
            <a:ext cx="0" cy="290571"/>
          </a:xfrm>
          <a:prstGeom prst="line">
            <a:avLst/>
          </a:prstGeom>
          <a:noFill/>
          <a:ln w="50800">
            <a:solidFill>
              <a:srgbClr val="251A6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p:cNvPicPr>
            <a:picLocks noChangeAspect="1"/>
          </p:cNvPicPr>
          <p:nvPr/>
        </p:nvPicPr>
        <p:blipFill>
          <a:blip r:embed="rId6"/>
          <a:stretch>
            <a:fillRect/>
          </a:stretch>
        </p:blipFill>
        <p:spPr>
          <a:xfrm>
            <a:off x="165254" y="1680585"/>
            <a:ext cx="502489" cy="376343"/>
          </a:xfrm>
          <a:prstGeom prst="rect">
            <a:avLst/>
          </a:prstGeom>
        </p:spPr>
      </p:pic>
      <p:pic>
        <p:nvPicPr>
          <p:cNvPr id="12" name="Picture 11"/>
          <p:cNvPicPr>
            <a:picLocks noChangeAspect="1"/>
          </p:cNvPicPr>
          <p:nvPr/>
        </p:nvPicPr>
        <p:blipFill>
          <a:blip r:embed="rId6"/>
          <a:stretch>
            <a:fillRect/>
          </a:stretch>
        </p:blipFill>
        <p:spPr>
          <a:xfrm>
            <a:off x="165252" y="2530817"/>
            <a:ext cx="502489" cy="376343"/>
          </a:xfrm>
          <a:prstGeom prst="rect">
            <a:avLst/>
          </a:prstGeom>
        </p:spPr>
      </p:pic>
      <p:pic>
        <p:nvPicPr>
          <p:cNvPr id="13" name="Picture 12"/>
          <p:cNvPicPr>
            <a:picLocks noChangeAspect="1"/>
          </p:cNvPicPr>
          <p:nvPr/>
        </p:nvPicPr>
        <p:blipFill>
          <a:blip r:embed="rId6"/>
          <a:stretch>
            <a:fillRect/>
          </a:stretch>
        </p:blipFill>
        <p:spPr>
          <a:xfrm>
            <a:off x="165252" y="3381049"/>
            <a:ext cx="502489" cy="376343"/>
          </a:xfrm>
          <a:prstGeom prst="rect">
            <a:avLst/>
          </a:prstGeom>
        </p:spPr>
      </p:pic>
      <p:pic>
        <p:nvPicPr>
          <p:cNvPr id="14" name="Picture 13"/>
          <p:cNvPicPr>
            <a:picLocks noChangeAspect="1"/>
          </p:cNvPicPr>
          <p:nvPr/>
        </p:nvPicPr>
        <p:blipFill>
          <a:blip r:embed="rId6"/>
          <a:stretch>
            <a:fillRect/>
          </a:stretch>
        </p:blipFill>
        <p:spPr>
          <a:xfrm>
            <a:off x="165253" y="4200393"/>
            <a:ext cx="502489" cy="376343"/>
          </a:xfrm>
          <a:prstGeom prst="rect">
            <a:avLst/>
          </a:prstGeom>
        </p:spPr>
      </p:pic>
      <p:sp>
        <p:nvSpPr>
          <p:cNvPr id="16" name="Line 26"/>
          <p:cNvSpPr>
            <a:spLocks noChangeShapeType="1"/>
          </p:cNvSpPr>
          <p:nvPr/>
        </p:nvSpPr>
        <p:spPr bwMode="auto">
          <a:xfrm flipH="1">
            <a:off x="4586327" y="5432387"/>
            <a:ext cx="0" cy="290571"/>
          </a:xfrm>
          <a:prstGeom prst="line">
            <a:avLst/>
          </a:prstGeom>
          <a:noFill/>
          <a:ln w="50800">
            <a:solidFill>
              <a:srgbClr val="251A6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 name="Audio 2">
            <a:hlinkClick r:id="" action="ppaction://media"/>
            <a:extLst>
              <a:ext uri="{FF2B5EF4-FFF2-40B4-BE49-F238E27FC236}">
                <a16:creationId xmlns:a16="http://schemas.microsoft.com/office/drawing/2014/main" id="{418D5CA5-E1FA-244B-83F1-5DC9EC656D6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30355223"/>
      </p:ext>
    </p:extLst>
  </p:cSld>
  <p:clrMapOvr>
    <a:masterClrMapping/>
  </p:clrMapOvr>
  <mc:AlternateContent xmlns:mc="http://schemas.openxmlformats.org/markup-compatibility/2006" xmlns:p14="http://schemas.microsoft.com/office/powerpoint/2010/main">
    <mc:Choice Requires="p14">
      <p:transition spd="slow" p14:dur="2000" advTm="74277"/>
    </mc:Choice>
    <mc:Fallback xmlns="">
      <p:transition spd="slow" advTm="7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edg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500"/>
                            </p:stCondLst>
                            <p:childTnLst>
                              <p:par>
                                <p:cTn id="37" presetID="2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edg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9" grpId="0" animBg="1"/>
      <p:bldP spid="10" grpId="0" animBg="1"/>
      <p:bldP spid="11" grpId="0" animBg="1"/>
      <p:bldP spid="2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Relevant Course Requirements</a:t>
            </a:r>
          </a:p>
        </p:txBody>
      </p:sp>
      <p:sp>
        <p:nvSpPr>
          <p:cNvPr id="3" name="Content Placeholder 1"/>
          <p:cNvSpPr txBox="1">
            <a:spLocks/>
          </p:cNvSpPr>
          <p:nvPr/>
        </p:nvSpPr>
        <p:spPr>
          <a:xfrm>
            <a:off x="506829" y="1601902"/>
            <a:ext cx="8374673" cy="54406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1600" b="1" dirty="0">
                <a:solidFill>
                  <a:srgbClr val="1C1549"/>
                </a:solidFill>
                <a:latin typeface="Arial" panose="020B0604020202020204" pitchFamily="34" charset="0"/>
                <a:cs typeface="Arial" panose="020B0604020202020204" pitchFamily="34" charset="0"/>
              </a:rPr>
              <a:t>Engineering</a:t>
            </a:r>
            <a:endParaRPr lang="en-US" altLang="en-US" sz="1600" dirty="0">
              <a:solidFill>
                <a:srgbClr val="1C1549"/>
              </a:solidFill>
              <a:latin typeface="Arial" panose="020B0604020202020204" pitchFamily="34" charset="0"/>
              <a:cs typeface="Arial" panose="020B0604020202020204" pitchFamily="34" charset="0"/>
            </a:endParaRPr>
          </a:p>
          <a:p>
            <a:pPr>
              <a:spcBef>
                <a:spcPct val="0"/>
              </a:spcBef>
            </a:pPr>
            <a:r>
              <a:rPr lang="en-US" altLang="en-US" sz="1600" dirty="0">
                <a:solidFill>
                  <a:srgbClr val="1C1549"/>
                </a:solidFill>
                <a:latin typeface="Arial" panose="020B0604020202020204" pitchFamily="34" charset="0"/>
                <a:cs typeface="Arial" panose="020B0604020202020204" pitchFamily="34" charset="0"/>
              </a:rPr>
              <a:t>Entry requirements vary significantly. </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Math (HL) and Physics (HL) are required for some universities. </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Math (HL) and Chemistry (HL) for chemical engineering, possibly Physics (HL) or (SL) as well. </a:t>
            </a:r>
          </a:p>
          <a:p>
            <a:pPr>
              <a:buFontTx/>
              <a:buNone/>
            </a:pPr>
            <a:r>
              <a:rPr lang="en-US" altLang="en-US" sz="1600" b="1" dirty="0">
                <a:solidFill>
                  <a:srgbClr val="1C1549"/>
                </a:solidFill>
                <a:latin typeface="Arial" panose="020B0604020202020204" pitchFamily="34" charset="0"/>
                <a:cs typeface="Arial" panose="020B0604020202020204" pitchFamily="34" charset="0"/>
              </a:rPr>
              <a:t>Medicine </a:t>
            </a:r>
            <a:endParaRPr lang="en-US" altLang="en-US" sz="1600" dirty="0">
              <a:solidFill>
                <a:srgbClr val="1C1549"/>
              </a:solidFill>
              <a:latin typeface="Arial" panose="020B0604020202020204" pitchFamily="34" charset="0"/>
              <a:cs typeface="Arial" panose="020B0604020202020204" pitchFamily="34" charset="0"/>
            </a:endParaRPr>
          </a:p>
          <a:p>
            <a:pPr>
              <a:spcBef>
                <a:spcPct val="0"/>
              </a:spcBef>
            </a:pPr>
            <a:r>
              <a:rPr lang="en-US" altLang="en-US" sz="1600" dirty="0">
                <a:solidFill>
                  <a:srgbClr val="1C1549"/>
                </a:solidFill>
                <a:latin typeface="Arial" panose="020B0604020202020204" pitchFamily="34" charset="0"/>
                <a:cs typeface="Arial" panose="020B0604020202020204" pitchFamily="34" charset="0"/>
              </a:rPr>
              <a:t>Chemistry and Biology at HL. </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Physics may be accepted instead of Biology for some courses. </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Some programmes have English and/or Math requirements as well. </a:t>
            </a:r>
          </a:p>
          <a:p>
            <a:pPr>
              <a:spcBef>
                <a:spcPct val="0"/>
              </a:spcBef>
              <a:buFontTx/>
              <a:buNone/>
            </a:pPr>
            <a:endParaRPr lang="en-US" altLang="en-US" sz="1600" b="1" dirty="0">
              <a:solidFill>
                <a:srgbClr val="1C1549"/>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rgbClr val="1C1549"/>
                </a:solidFill>
                <a:latin typeface="Arial" panose="020B0604020202020204" pitchFamily="34" charset="0"/>
                <a:cs typeface="Arial" panose="020B0604020202020204" pitchFamily="34" charset="0"/>
              </a:rPr>
              <a:t>Occupational Therapy/ Physiotherapy</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Students would be expected to have Mathematics and at least one Science (Chemistry, Biology or Physics) at SL level. </a:t>
            </a:r>
          </a:p>
          <a:p>
            <a:pPr>
              <a:spcBef>
                <a:spcPct val="0"/>
              </a:spcBef>
              <a:buFontTx/>
              <a:buNone/>
            </a:pPr>
            <a:endParaRPr lang="en-US" altLang="en-US" sz="1600" b="1" dirty="0">
              <a:solidFill>
                <a:srgbClr val="1C1549"/>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rgbClr val="1C1549"/>
                </a:solidFill>
                <a:latin typeface="Arial" panose="020B0604020202020204" pitchFamily="34" charset="0"/>
                <a:cs typeface="Arial" panose="020B0604020202020204" pitchFamily="34" charset="0"/>
              </a:rPr>
              <a:t>Psychology, Science or related subjects</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More than one HL Science subject and/or Math SL may be required. </a:t>
            </a:r>
          </a:p>
          <a:p>
            <a:pPr>
              <a:buFontTx/>
              <a:buNone/>
            </a:pPr>
            <a:r>
              <a:rPr lang="en-US" altLang="en-US" sz="1600" b="1" dirty="0">
                <a:solidFill>
                  <a:srgbClr val="1C1549"/>
                </a:solidFill>
                <a:latin typeface="Arial" panose="020B0604020202020204" pitchFamily="34" charset="0"/>
                <a:cs typeface="Arial" panose="020B0604020202020204" pitchFamily="34" charset="0"/>
              </a:rPr>
              <a:t>Architecture: </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Math and/or Physics at HL may be required. </a:t>
            </a:r>
          </a:p>
          <a:p>
            <a:pPr>
              <a:spcBef>
                <a:spcPct val="0"/>
              </a:spcBef>
            </a:pPr>
            <a:r>
              <a:rPr lang="en-US" altLang="en-US" sz="1600" dirty="0">
                <a:solidFill>
                  <a:srgbClr val="1C1549"/>
                </a:solidFill>
                <a:latin typeface="Arial" panose="020B0604020202020204" pitchFamily="34" charset="0"/>
                <a:cs typeface="Arial" panose="020B0604020202020204" pitchFamily="34" charset="0"/>
              </a:rPr>
              <a:t>Art may not be required but may be useful and you may need to present a portfolio. </a:t>
            </a:r>
          </a:p>
        </p:txBody>
      </p:sp>
      <p:pic>
        <p:nvPicPr>
          <p:cNvPr id="2" name="Audio 1">
            <a:hlinkClick r:id="" action="ppaction://media"/>
            <a:extLst>
              <a:ext uri="{FF2B5EF4-FFF2-40B4-BE49-F238E27FC236}">
                <a16:creationId xmlns:a16="http://schemas.microsoft.com/office/drawing/2014/main" id="{25BA397B-C4E1-1343-94E5-89F6BD73AA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26773526"/>
      </p:ext>
    </p:extLst>
  </p:cSld>
  <p:clrMapOvr>
    <a:masterClrMapping/>
  </p:clrMapOvr>
  <mc:AlternateContent xmlns:mc="http://schemas.openxmlformats.org/markup-compatibility/2006" xmlns:p14="http://schemas.microsoft.com/office/powerpoint/2010/main">
    <mc:Choice Requires="p14">
      <p:transition spd="slow" p14:dur="2000" advTm="24811"/>
    </mc:Choice>
    <mc:Fallback xmlns="">
      <p:transition spd="slow" advTm="2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952"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Information Session</a:t>
            </a:r>
          </a:p>
        </p:txBody>
      </p:sp>
      <p:sp>
        <p:nvSpPr>
          <p:cNvPr id="7" name="Rectangle 6"/>
          <p:cNvSpPr/>
          <p:nvPr/>
        </p:nvSpPr>
        <p:spPr>
          <a:xfrm>
            <a:off x="289931" y="1716848"/>
            <a:ext cx="8530683" cy="2031325"/>
          </a:xfrm>
          <a:prstGeom prst="rect">
            <a:avLst/>
          </a:prstGeom>
        </p:spPr>
        <p:txBody>
          <a:bodyPr wrap="square">
            <a:spAutoFit/>
          </a:bodyPr>
          <a:lstStyle/>
          <a:p>
            <a:r>
              <a:rPr lang="en-US" dirty="0">
                <a:solidFill>
                  <a:srgbClr val="1A1549"/>
                </a:solidFill>
                <a:latin typeface="Arial" charset="0"/>
              </a:rPr>
              <a:t>Cambridge IGCSE is the world’s most popular international qualification for 14 to 16 year olds.</a:t>
            </a:r>
          </a:p>
          <a:p>
            <a:endParaRPr lang="en-US" dirty="0">
              <a:solidFill>
                <a:srgbClr val="1A1549"/>
              </a:solidFill>
              <a:latin typeface="Arial" charset="0"/>
            </a:endParaRPr>
          </a:p>
          <a:p>
            <a:r>
              <a:rPr lang="en-US" dirty="0">
                <a:solidFill>
                  <a:srgbClr val="1A1549"/>
                </a:solidFill>
                <a:latin typeface="Arial" charset="0"/>
              </a:rPr>
              <a:t>It is </a:t>
            </a:r>
            <a:r>
              <a:rPr lang="en-US" dirty="0" err="1">
                <a:solidFill>
                  <a:srgbClr val="1A1549"/>
                </a:solidFill>
                <a:latin typeface="Arial" charset="0"/>
              </a:rPr>
              <a:t>recognised</a:t>
            </a:r>
            <a:r>
              <a:rPr lang="en-US" dirty="0">
                <a:solidFill>
                  <a:srgbClr val="1A1549"/>
                </a:solidFill>
                <a:latin typeface="Arial" charset="0"/>
              </a:rPr>
              <a:t> by leading universities and employers worldwide, and is an international passport to progression and success. </a:t>
            </a:r>
          </a:p>
          <a:p>
            <a:endParaRPr lang="en-US" dirty="0">
              <a:solidFill>
                <a:srgbClr val="1A1549"/>
              </a:solidFill>
              <a:latin typeface="Arial" charset="0"/>
            </a:endParaRPr>
          </a:p>
          <a:p>
            <a:r>
              <a:rPr lang="en-US" dirty="0">
                <a:solidFill>
                  <a:srgbClr val="1A1549"/>
                </a:solidFill>
                <a:latin typeface="Arial" charset="0"/>
              </a:rPr>
              <a:t>Developed over 25 years ago, it is tried, tested and trusted by schools worldwide.</a:t>
            </a:r>
            <a:endParaRPr lang="en-US" dirty="0">
              <a:solidFill>
                <a:srgbClr val="1A1549"/>
              </a:solidFill>
            </a:endParaRPr>
          </a:p>
        </p:txBody>
      </p:sp>
      <p:pic>
        <p:nvPicPr>
          <p:cNvPr id="3" name="Picture 2">
            <a:extLst>
              <a:ext uri="{FF2B5EF4-FFF2-40B4-BE49-F238E27FC236}">
                <a16:creationId xmlns:a16="http://schemas.microsoft.com/office/drawing/2014/main" id="{F56E36B6-B572-B14A-9750-93ABAE582A5E}"/>
              </a:ext>
            </a:extLst>
          </p:cNvPr>
          <p:cNvPicPr>
            <a:picLocks noChangeAspect="1"/>
          </p:cNvPicPr>
          <p:nvPr/>
        </p:nvPicPr>
        <p:blipFill>
          <a:blip r:embed="rId5"/>
          <a:stretch>
            <a:fillRect/>
          </a:stretch>
        </p:blipFill>
        <p:spPr>
          <a:xfrm>
            <a:off x="2294319" y="4674883"/>
            <a:ext cx="4521906" cy="725439"/>
          </a:xfrm>
          <a:prstGeom prst="rect">
            <a:avLst/>
          </a:prstGeom>
        </p:spPr>
      </p:pic>
      <p:pic>
        <p:nvPicPr>
          <p:cNvPr id="2" name="Audio 1">
            <a:hlinkClick r:id="" action="ppaction://media"/>
            <a:extLst>
              <a:ext uri="{FF2B5EF4-FFF2-40B4-BE49-F238E27FC236}">
                <a16:creationId xmlns:a16="http://schemas.microsoft.com/office/drawing/2014/main" id="{056C73C8-3DAD-8B4B-A501-193A37901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13105739"/>
      </p:ext>
    </p:extLst>
  </p:cSld>
  <p:clrMapOvr>
    <a:masterClrMapping/>
  </p:clrMapOvr>
  <mc:AlternateContent xmlns:mc="http://schemas.openxmlformats.org/markup-compatibility/2006" xmlns:p14="http://schemas.microsoft.com/office/powerpoint/2010/main">
    <mc:Choice Requires="p14">
      <p:transition spd="slow" p14:dur="2000" advTm="19538"/>
    </mc:Choice>
    <mc:Fallback xmlns="">
      <p:transition spd="slow" advTm="1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Languages - ESOL</a:t>
            </a:r>
          </a:p>
        </p:txBody>
      </p:sp>
      <p:sp>
        <p:nvSpPr>
          <p:cNvPr id="3" name="Rectangle 2"/>
          <p:cNvSpPr/>
          <p:nvPr/>
        </p:nvSpPr>
        <p:spPr>
          <a:xfrm>
            <a:off x="666424" y="1512534"/>
            <a:ext cx="7481533" cy="5170646"/>
          </a:xfrm>
          <a:prstGeom prst="rect">
            <a:avLst/>
          </a:prstGeom>
        </p:spPr>
        <p:txBody>
          <a:bodyPr wrap="square">
            <a:spAutoFit/>
          </a:bodyPr>
          <a:lstStyle/>
          <a:p>
            <a:r>
              <a:rPr lang="en-GB" sz="2400" b="1" dirty="0">
                <a:solidFill>
                  <a:srgbClr val="1C1549"/>
                </a:solidFill>
                <a:latin typeface="Arial" charset="0"/>
                <a:ea typeface="Arial" charset="0"/>
                <a:cs typeface="Arial" charset="0"/>
              </a:rPr>
              <a:t>English As A Second Language</a:t>
            </a:r>
          </a:p>
          <a:p>
            <a:endParaRPr lang="en-US" sz="2400" dirty="0">
              <a:solidFill>
                <a:srgbClr val="1C1549"/>
              </a:solidFill>
              <a:latin typeface="Arial" charset="0"/>
              <a:ea typeface="Arial" charset="0"/>
              <a:cs typeface="Arial" charset="0"/>
            </a:endParaRPr>
          </a:p>
          <a:p>
            <a:r>
              <a:rPr lang="en-US" sz="2400" dirty="0">
                <a:solidFill>
                  <a:srgbClr val="1C1549"/>
                </a:solidFill>
                <a:latin typeface="Arial" charset="0"/>
                <a:ea typeface="Arial" charset="0"/>
                <a:cs typeface="Arial" charset="0"/>
              </a:rPr>
              <a:t>The syllabus aims to: </a:t>
            </a:r>
          </a:p>
          <a:p>
            <a:endParaRPr lang="en-US" b="1" dirty="0">
              <a:solidFill>
                <a:srgbClr val="1C1549"/>
              </a:solidFill>
              <a:latin typeface="Arial" charset="0"/>
              <a:ea typeface="Arial" charset="0"/>
              <a:cs typeface="Arial" charset="0"/>
            </a:endParaRPr>
          </a:p>
          <a:p>
            <a:pPr marL="285750" indent="-285750">
              <a:buFont typeface="Arial" panose="020B0604020202020204" pitchFamily="34" charset="0"/>
              <a:buChar char="•"/>
            </a:pPr>
            <a:r>
              <a:rPr lang="en-GB" sz="2400" dirty="0">
                <a:solidFill>
                  <a:srgbClr val="1C1549"/>
                </a:solidFill>
                <a:latin typeface="Arial" charset="0"/>
                <a:ea typeface="Arial" charset="0"/>
                <a:cs typeface="Arial" charset="0"/>
              </a:rPr>
              <a:t>develop learners’ ability to use English effectively for the purpose of practical communication.</a:t>
            </a:r>
          </a:p>
          <a:p>
            <a:pPr marL="285750" indent="-285750">
              <a:buFont typeface="Arial" panose="020B0604020202020204" pitchFamily="34" charset="0"/>
              <a:buChar char="•"/>
            </a:pPr>
            <a:r>
              <a:rPr lang="en-GB" sz="2400" dirty="0">
                <a:solidFill>
                  <a:srgbClr val="1C1549"/>
                </a:solidFill>
                <a:latin typeface="Arial" charset="0"/>
                <a:ea typeface="Arial" charset="0"/>
                <a:cs typeface="Arial" charset="0"/>
              </a:rPr>
              <a:t>form a solid foundation for the skills required for further study and higher studies using English as the medium of instruction. </a:t>
            </a:r>
          </a:p>
          <a:p>
            <a:pPr marL="285750" indent="-285750">
              <a:buFont typeface="Arial" panose="020B0604020202020204" pitchFamily="34" charset="0"/>
              <a:buChar char="•"/>
            </a:pPr>
            <a:r>
              <a:rPr lang="en-GB" sz="2400" dirty="0">
                <a:solidFill>
                  <a:srgbClr val="1C1549"/>
                </a:solidFill>
                <a:latin typeface="Arial" charset="0"/>
                <a:ea typeface="Arial" charset="0"/>
                <a:cs typeface="Arial" charset="0"/>
              </a:rPr>
              <a:t>develop learners’ awareness of the nature of language and language-learning skills.</a:t>
            </a:r>
          </a:p>
          <a:p>
            <a:endParaRPr lang="en-GB" b="1" dirty="0"/>
          </a:p>
          <a:p>
            <a:endParaRPr lang="en-US" dirty="0"/>
          </a:p>
          <a:p>
            <a:endParaRPr lang="en-US" dirty="0"/>
          </a:p>
          <a:p>
            <a:endParaRPr lang="en-US" dirty="0"/>
          </a:p>
        </p:txBody>
      </p:sp>
      <p:pic>
        <p:nvPicPr>
          <p:cNvPr id="2" name="Audio 1">
            <a:hlinkClick r:id="" action="ppaction://media"/>
            <a:extLst>
              <a:ext uri="{FF2B5EF4-FFF2-40B4-BE49-F238E27FC236}">
                <a16:creationId xmlns:a16="http://schemas.microsoft.com/office/drawing/2014/main" id="{AC7BF6AD-7E1C-1F47-BE76-FB5D7098D1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59134762"/>
      </p:ext>
    </p:extLst>
  </p:cSld>
  <p:clrMapOvr>
    <a:masterClrMapping/>
  </p:clrMapOvr>
  <mc:AlternateContent xmlns:mc="http://schemas.openxmlformats.org/markup-compatibility/2006" xmlns:p14="http://schemas.microsoft.com/office/powerpoint/2010/main">
    <mc:Choice Requires="p14">
      <p:transition spd="slow" p14:dur="2000" advTm="20153"/>
    </mc:Choice>
    <mc:Fallback xmlns="">
      <p:transition spd="slow" advTm="20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Languages - ESOL</a:t>
            </a:r>
          </a:p>
        </p:txBody>
      </p:sp>
      <p:sp>
        <p:nvSpPr>
          <p:cNvPr id="2" name="Rectangle 1"/>
          <p:cNvSpPr/>
          <p:nvPr/>
        </p:nvSpPr>
        <p:spPr>
          <a:xfrm>
            <a:off x="636814" y="1768946"/>
            <a:ext cx="7535636" cy="4524315"/>
          </a:xfrm>
          <a:prstGeom prst="rect">
            <a:avLst/>
          </a:prstGeom>
        </p:spPr>
        <p:txBody>
          <a:bodyPr wrap="square">
            <a:spAutoFit/>
          </a:bodyPr>
          <a:lstStyle/>
          <a:p>
            <a:r>
              <a:rPr lang="en-US" b="1" dirty="0">
                <a:solidFill>
                  <a:srgbClr val="1C1549"/>
                </a:solidFill>
                <a:latin typeface="Arial" charset="0"/>
                <a:ea typeface="Arial" charset="0"/>
                <a:cs typeface="Arial" charset="0"/>
              </a:rPr>
              <a:t>In addition, ACS (International)</a:t>
            </a:r>
            <a:r>
              <a:rPr lang="en-GB" b="1" dirty="0">
                <a:solidFill>
                  <a:srgbClr val="1C1549"/>
                </a:solidFill>
                <a:latin typeface="Arial" charset="0"/>
                <a:ea typeface="Arial" charset="0"/>
                <a:cs typeface="Arial" charset="0"/>
              </a:rPr>
              <a:t> English as a Second Language course offers learners the opportunity to:</a:t>
            </a:r>
          </a:p>
          <a:p>
            <a:endParaRPr lang="en-GB" dirty="0">
              <a:solidFill>
                <a:srgbClr val="1C1549"/>
              </a:solidFill>
              <a:latin typeface="Arial" charset="0"/>
              <a:ea typeface="Arial" charset="0"/>
              <a:cs typeface="Arial" charset="0"/>
            </a:endParaRPr>
          </a:p>
          <a:p>
            <a:pPr marL="285750" indent="-285750">
              <a:buFont typeface="Arial" panose="020B0604020202020204" pitchFamily="34" charset="0"/>
              <a:buChar char="•"/>
            </a:pPr>
            <a:r>
              <a:rPr lang="en-GB" dirty="0">
                <a:solidFill>
                  <a:srgbClr val="1C1549"/>
                </a:solidFill>
                <a:latin typeface="Arial" charset="0"/>
                <a:ea typeface="Arial" charset="0"/>
                <a:cs typeface="Arial" charset="0"/>
              </a:rPr>
              <a:t>Broaden their international perspective and develops their intercultural competences. </a:t>
            </a:r>
          </a:p>
          <a:p>
            <a:pPr marL="285750" indent="-285750">
              <a:buFont typeface="Arial" panose="020B0604020202020204" pitchFamily="34" charset="0"/>
              <a:buChar char="•"/>
            </a:pPr>
            <a:r>
              <a:rPr lang="en-GB" dirty="0">
                <a:solidFill>
                  <a:srgbClr val="1C1549"/>
                </a:solidFill>
                <a:latin typeface="Arial" charset="0"/>
                <a:ea typeface="Arial" charset="0"/>
                <a:cs typeface="Arial" charset="0"/>
              </a:rPr>
              <a:t>Consolidate their academic speaking and writing skills.</a:t>
            </a: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Develop key IB ATL (approaches to Teaching and Learning) skills necessary for the diploma </a:t>
            </a:r>
            <a:r>
              <a:rPr lang="en-US" dirty="0" err="1">
                <a:solidFill>
                  <a:srgbClr val="1C1549"/>
                </a:solidFill>
                <a:latin typeface="Arial" charset="0"/>
                <a:ea typeface="Arial" charset="0"/>
                <a:cs typeface="Arial" charset="0"/>
              </a:rPr>
              <a:t>programme</a:t>
            </a:r>
            <a:r>
              <a:rPr lang="en-US" dirty="0">
                <a:solidFill>
                  <a:srgbClr val="1C1549"/>
                </a:solidFill>
                <a:latin typeface="Arial" charset="0"/>
                <a:ea typeface="Arial" charset="0"/>
                <a:cs typeface="Arial" charset="0"/>
              </a:rPr>
              <a:t>. </a:t>
            </a:r>
          </a:p>
          <a:p>
            <a:pPr marL="285750" indent="-285750">
              <a:buFont typeface="Arial" panose="020B0604020202020204" pitchFamily="34" charset="0"/>
              <a:buChar char="•"/>
            </a:pPr>
            <a:endParaRPr lang="en-US" dirty="0">
              <a:solidFill>
                <a:srgbClr val="1C1549"/>
              </a:solidFill>
              <a:latin typeface="Arial" charset="0"/>
              <a:ea typeface="Arial" charset="0"/>
              <a:cs typeface="Arial" charset="0"/>
            </a:endParaRPr>
          </a:p>
          <a:p>
            <a:r>
              <a:rPr lang="en-US" b="1" dirty="0">
                <a:solidFill>
                  <a:srgbClr val="1C1549"/>
                </a:solidFill>
                <a:latin typeface="Arial" charset="0"/>
                <a:ea typeface="Arial" charset="0"/>
                <a:cs typeface="Arial" charset="0"/>
              </a:rPr>
              <a:t>Assessment:</a:t>
            </a:r>
          </a:p>
          <a:p>
            <a:endParaRPr lang="en-US" dirty="0">
              <a:solidFill>
                <a:srgbClr val="1C1549"/>
              </a:solidFill>
              <a:latin typeface="Arial" charset="0"/>
              <a:ea typeface="Arial" charset="0"/>
              <a:cs typeface="Arial" charset="0"/>
            </a:endParaRP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Three assessment component. </a:t>
            </a: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All four key skills assessed (reading, writing, listening and speaking).</a:t>
            </a: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Externally assessed.</a:t>
            </a:r>
          </a:p>
          <a:p>
            <a:pPr marL="285750" indent="-285750">
              <a:buFont typeface="Arial" panose="020B0604020202020204" pitchFamily="34" charset="0"/>
              <a:buChar char="•"/>
            </a:pPr>
            <a:r>
              <a:rPr lang="en-US" dirty="0" err="1">
                <a:solidFill>
                  <a:srgbClr val="1C1549"/>
                </a:solidFill>
                <a:latin typeface="Arial" charset="0"/>
                <a:ea typeface="Arial" charset="0"/>
                <a:cs typeface="Arial" charset="0"/>
              </a:rPr>
              <a:t>Recognised</a:t>
            </a:r>
            <a:r>
              <a:rPr lang="en-US" dirty="0">
                <a:solidFill>
                  <a:srgbClr val="1C1549"/>
                </a:solidFill>
                <a:latin typeface="Arial" charset="0"/>
                <a:ea typeface="Arial" charset="0"/>
                <a:cs typeface="Arial" charset="0"/>
              </a:rPr>
              <a:t> as equivalent B2 with the CEFR. </a:t>
            </a:r>
          </a:p>
          <a:p>
            <a:pPr marL="285750" indent="-285750">
              <a:buFont typeface="Arial" panose="020B0604020202020204" pitchFamily="34" charset="0"/>
              <a:buChar char="•"/>
            </a:pPr>
            <a:r>
              <a:rPr lang="en-US" b="1" dirty="0">
                <a:solidFill>
                  <a:srgbClr val="1C1549"/>
                </a:solidFill>
                <a:latin typeface="Arial" charset="0"/>
                <a:ea typeface="Arial" charset="0"/>
                <a:cs typeface="Arial" charset="0"/>
              </a:rPr>
              <a:t>A or A* to do First Language English (Group 1) at IB</a:t>
            </a:r>
          </a:p>
        </p:txBody>
      </p:sp>
      <p:pic>
        <p:nvPicPr>
          <p:cNvPr id="3" name="Audio 2">
            <a:hlinkClick r:id="" action="ppaction://media"/>
            <a:extLst>
              <a:ext uri="{FF2B5EF4-FFF2-40B4-BE49-F238E27FC236}">
                <a16:creationId xmlns:a16="http://schemas.microsoft.com/office/drawing/2014/main" id="{16F9FBED-7B89-1042-8564-80A6EDF6BA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62803935"/>
      </p:ext>
    </p:extLst>
  </p:cSld>
  <p:clrMapOvr>
    <a:masterClrMapping/>
  </p:clrMapOvr>
  <mc:AlternateContent xmlns:mc="http://schemas.openxmlformats.org/markup-compatibility/2006" xmlns:p14="http://schemas.microsoft.com/office/powerpoint/2010/main">
    <mc:Choice Requires="p14">
      <p:transition spd="slow" p14:dur="2000" advTm="12795"/>
    </mc:Choice>
    <mc:Fallback xmlns="">
      <p:transition spd="slow" advTm="1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Languages - ESOL</a:t>
            </a:r>
          </a:p>
        </p:txBody>
      </p:sp>
      <p:sp>
        <p:nvSpPr>
          <p:cNvPr id="2" name="Rectangle 1"/>
          <p:cNvSpPr/>
          <p:nvPr/>
        </p:nvSpPr>
        <p:spPr>
          <a:xfrm>
            <a:off x="636814" y="1768946"/>
            <a:ext cx="7535636" cy="4247317"/>
          </a:xfrm>
          <a:prstGeom prst="rect">
            <a:avLst/>
          </a:prstGeom>
        </p:spPr>
        <p:txBody>
          <a:bodyPr wrap="square">
            <a:spAutoFit/>
          </a:bodyPr>
          <a:lstStyle/>
          <a:p>
            <a:r>
              <a:rPr lang="en-US" b="1" dirty="0">
                <a:solidFill>
                  <a:srgbClr val="1C1549"/>
                </a:solidFill>
                <a:latin typeface="Arial" charset="0"/>
                <a:ea typeface="Arial" charset="0"/>
                <a:cs typeface="Arial" charset="0"/>
              </a:rPr>
              <a:t>Who is the course for?</a:t>
            </a:r>
          </a:p>
          <a:p>
            <a:endParaRPr lang="en-GB" dirty="0">
              <a:solidFill>
                <a:srgbClr val="1C1549"/>
              </a:solidFill>
              <a:latin typeface="Arial" charset="0"/>
              <a:ea typeface="Arial" charset="0"/>
              <a:cs typeface="Arial" charset="0"/>
            </a:endParaRPr>
          </a:p>
          <a:p>
            <a:pPr marL="285750" indent="-285750">
              <a:buFont typeface="Arial" panose="020B0604020202020204" pitchFamily="34" charset="0"/>
              <a:buChar char="•"/>
            </a:pPr>
            <a:r>
              <a:rPr lang="en-GB" dirty="0">
                <a:solidFill>
                  <a:srgbClr val="1C1549"/>
                </a:solidFill>
                <a:latin typeface="Arial" charset="0"/>
                <a:ea typeface="Arial" charset="0"/>
                <a:cs typeface="Arial" charset="0"/>
              </a:rPr>
              <a:t>Students who are not native speakers of English. </a:t>
            </a:r>
          </a:p>
          <a:p>
            <a:pPr marL="285750" indent="-285750">
              <a:buFont typeface="Arial" panose="020B0604020202020204" pitchFamily="34" charset="0"/>
              <a:buChar char="•"/>
            </a:pPr>
            <a:r>
              <a:rPr lang="en-GB" dirty="0">
                <a:solidFill>
                  <a:srgbClr val="1C1549"/>
                </a:solidFill>
                <a:latin typeface="Arial" charset="0"/>
                <a:ea typeface="Arial" charset="0"/>
                <a:cs typeface="Arial" charset="0"/>
              </a:rPr>
              <a:t>Students who use English as a Lingua Franca and/or as a language of instruction.</a:t>
            </a: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Students who have completed lower secondary education in English.</a:t>
            </a:r>
          </a:p>
          <a:p>
            <a:endParaRPr lang="en-US" dirty="0">
              <a:solidFill>
                <a:srgbClr val="1C1549"/>
              </a:solidFill>
              <a:latin typeface="Arial" charset="0"/>
              <a:ea typeface="Arial" charset="0"/>
              <a:cs typeface="Arial" charset="0"/>
            </a:endParaRPr>
          </a:p>
          <a:p>
            <a:pPr marL="285750" indent="-285750">
              <a:buFont typeface="Arial" panose="020B0604020202020204" pitchFamily="34" charset="0"/>
              <a:buChar char="•"/>
            </a:pPr>
            <a:endParaRPr lang="en-US" dirty="0">
              <a:solidFill>
                <a:srgbClr val="1C1549"/>
              </a:solidFill>
              <a:latin typeface="Arial" charset="0"/>
              <a:ea typeface="Arial" charset="0"/>
              <a:cs typeface="Arial" charset="0"/>
            </a:endParaRPr>
          </a:p>
          <a:p>
            <a:r>
              <a:rPr lang="en-US" b="1" dirty="0">
                <a:solidFill>
                  <a:srgbClr val="1C1549"/>
                </a:solidFill>
                <a:latin typeface="Arial" charset="0"/>
                <a:ea typeface="Arial" charset="0"/>
                <a:cs typeface="Arial" charset="0"/>
              </a:rPr>
              <a:t>What IGCSE ESOL is not?</a:t>
            </a:r>
          </a:p>
          <a:p>
            <a:endParaRPr lang="en-US" b="1" dirty="0">
              <a:solidFill>
                <a:srgbClr val="1C1549"/>
              </a:solidFill>
              <a:latin typeface="Arial" charset="0"/>
              <a:ea typeface="Arial" charset="0"/>
              <a:cs typeface="Arial" charset="0"/>
            </a:endParaRP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An easy option.</a:t>
            </a: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A beginner English course.</a:t>
            </a:r>
          </a:p>
          <a:p>
            <a:pPr marL="285750" indent="-285750">
              <a:buFont typeface="Arial" panose="020B0604020202020204" pitchFamily="34" charset="0"/>
              <a:buChar char="•"/>
            </a:pPr>
            <a:r>
              <a:rPr lang="en-US" dirty="0">
                <a:solidFill>
                  <a:srgbClr val="1C1549"/>
                </a:solidFill>
                <a:latin typeface="Arial" charset="0"/>
                <a:ea typeface="Arial" charset="0"/>
                <a:cs typeface="Arial" charset="0"/>
              </a:rPr>
              <a:t>An English as a foreign language course. </a:t>
            </a:r>
          </a:p>
          <a:p>
            <a:endParaRPr lang="en-US" b="1" dirty="0"/>
          </a:p>
          <a:p>
            <a:endParaRPr lang="en-GB" dirty="0"/>
          </a:p>
        </p:txBody>
      </p:sp>
      <p:pic>
        <p:nvPicPr>
          <p:cNvPr id="3" name="Audio 2">
            <a:hlinkClick r:id="" action="ppaction://media"/>
            <a:extLst>
              <a:ext uri="{FF2B5EF4-FFF2-40B4-BE49-F238E27FC236}">
                <a16:creationId xmlns:a16="http://schemas.microsoft.com/office/drawing/2014/main" id="{DC43C97D-A267-F345-BBC9-8D526CF50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60824292"/>
      </p:ext>
    </p:extLst>
  </p:cSld>
  <p:clrMapOvr>
    <a:masterClrMapping/>
  </p:clrMapOvr>
  <mc:AlternateContent xmlns:mc="http://schemas.openxmlformats.org/markup-compatibility/2006" xmlns:p14="http://schemas.microsoft.com/office/powerpoint/2010/main">
    <mc:Choice Requires="p14">
      <p:transition spd="slow" p14:dur="2000" advTm="35477"/>
    </mc:Choice>
    <mc:Fallback xmlns="">
      <p:transition spd="slow" advTm="3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Humanities</a:t>
            </a:r>
          </a:p>
        </p:txBody>
      </p:sp>
      <p:sp>
        <p:nvSpPr>
          <p:cNvPr id="5" name="Content Placeholder 2"/>
          <p:cNvSpPr txBox="1">
            <a:spLocks/>
          </p:cNvSpPr>
          <p:nvPr/>
        </p:nvSpPr>
        <p:spPr>
          <a:xfrm>
            <a:off x="615203" y="1856121"/>
            <a:ext cx="7886700" cy="44260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1C1549"/>
                </a:solidFill>
                <a:latin typeface="Arial" panose="020B0604020202020204" pitchFamily="34" charset="0"/>
                <a:cs typeface="Arial" panose="020B0604020202020204" pitchFamily="34" charset="0"/>
              </a:rPr>
              <a:t>The Humanities faculty offers 5 courses in the IGCSE programme:</a:t>
            </a:r>
            <a:br>
              <a:rPr lang="en-US" sz="1800" dirty="0">
                <a:solidFill>
                  <a:srgbClr val="1C1549"/>
                </a:solidFill>
                <a:latin typeface="Arial" panose="020B0604020202020204" pitchFamily="34" charset="0"/>
                <a:ea typeface="Tahoma" panose="020B0604030504040204" pitchFamily="34" charset="0"/>
                <a:cs typeface="Arial" panose="020B0604020202020204" pitchFamily="34" charset="0"/>
              </a:rPr>
            </a:br>
            <a:r>
              <a:rPr lang="en-US" sz="1800" dirty="0">
                <a:solidFill>
                  <a:srgbClr val="1C1549"/>
                </a:solidFill>
                <a:latin typeface="Arial" panose="020B0604020202020204" pitchFamily="34" charset="0"/>
                <a:ea typeface="Tahoma" panose="020B0604030504040204" pitchFamily="34" charset="0"/>
                <a:cs typeface="Arial" panose="020B0604020202020204" pitchFamily="34" charset="0"/>
              </a:rPr>
              <a:t> </a:t>
            </a:r>
          </a:p>
          <a:p>
            <a:pPr marL="0" indent="0">
              <a:buFont typeface="Arial" panose="020B0604020202020204" pitchFamily="34" charset="0"/>
              <a:buNone/>
            </a:pPr>
            <a:r>
              <a:rPr lang="en-US" sz="1800" i="1" dirty="0">
                <a:solidFill>
                  <a:srgbClr val="1C1549"/>
                </a:solidFill>
                <a:latin typeface="Arial" panose="020B0604020202020204" pitchFamily="34" charset="0"/>
                <a:cs typeface="Arial" panose="020B0604020202020204" pitchFamily="34" charset="0"/>
              </a:rPr>
              <a:t>Geography (0460)</a:t>
            </a:r>
          </a:p>
          <a:p>
            <a:pPr marL="0" indent="0">
              <a:buFont typeface="Arial" panose="020B0604020202020204" pitchFamily="34" charset="0"/>
              <a:buNone/>
            </a:pPr>
            <a:r>
              <a:rPr lang="en-US" sz="1800" i="1" dirty="0">
                <a:solidFill>
                  <a:srgbClr val="1C1549"/>
                </a:solidFill>
                <a:latin typeface="Arial" panose="020B0604020202020204" pitchFamily="34" charset="0"/>
                <a:cs typeface="Arial" panose="020B0604020202020204" pitchFamily="34" charset="0"/>
              </a:rPr>
              <a:t>History (0470) </a:t>
            </a:r>
          </a:p>
          <a:p>
            <a:pPr marL="0" indent="0">
              <a:buFont typeface="Arial" panose="020B0604020202020204" pitchFamily="34" charset="0"/>
              <a:buNone/>
            </a:pPr>
            <a:r>
              <a:rPr lang="en-US" sz="1800" i="1" dirty="0">
                <a:solidFill>
                  <a:srgbClr val="1C1549"/>
                </a:solidFill>
                <a:latin typeface="Arial" panose="020B0604020202020204" pitchFamily="34" charset="0"/>
                <a:cs typeface="Arial" panose="020B0604020202020204" pitchFamily="34" charset="0"/>
              </a:rPr>
              <a:t>Business Studies (0450)</a:t>
            </a:r>
          </a:p>
          <a:p>
            <a:pPr marL="0" indent="0">
              <a:buFont typeface="Arial" panose="020B0604020202020204" pitchFamily="34" charset="0"/>
              <a:buNone/>
            </a:pPr>
            <a:r>
              <a:rPr lang="en-US" sz="1800" i="1" dirty="0">
                <a:solidFill>
                  <a:srgbClr val="1C1549"/>
                </a:solidFill>
                <a:latin typeface="Arial" panose="020B0604020202020204" pitchFamily="34" charset="0"/>
                <a:cs typeface="Arial" panose="020B0604020202020204" pitchFamily="34" charset="0"/>
              </a:rPr>
              <a:t>Economics (0455)</a:t>
            </a:r>
          </a:p>
          <a:p>
            <a:pPr marL="0" indent="0">
              <a:buFont typeface="Arial" panose="020B0604020202020204" pitchFamily="34" charset="0"/>
              <a:buNone/>
            </a:pPr>
            <a:r>
              <a:rPr lang="en-US" sz="1800" i="1" dirty="0">
                <a:solidFill>
                  <a:srgbClr val="1C1549"/>
                </a:solidFill>
                <a:latin typeface="Arial" panose="020B0604020202020204" pitchFamily="34" charset="0"/>
                <a:cs typeface="Arial" panose="020B0604020202020204" pitchFamily="34" charset="0"/>
              </a:rPr>
              <a:t>Global perspectives (0457) </a:t>
            </a:r>
          </a:p>
          <a:p>
            <a:pPr marL="0" indent="0">
              <a:buFont typeface="Arial" panose="020B0604020202020204" pitchFamily="34" charset="0"/>
              <a:buNone/>
            </a:pPr>
            <a:endParaRPr lang="en-US" sz="1200"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615203" y="5118401"/>
            <a:ext cx="8263801" cy="646331"/>
          </a:xfrm>
          <a:prstGeom prst="rect">
            <a:avLst/>
          </a:prstGeom>
        </p:spPr>
        <p:txBody>
          <a:bodyPr wrap="none">
            <a:spAutoFit/>
          </a:bodyPr>
          <a:lstStyle/>
          <a:p>
            <a:r>
              <a:rPr lang="en-US" dirty="0">
                <a:solidFill>
                  <a:srgbClr val="1C1549"/>
                </a:solidFill>
                <a:latin typeface="Arial" panose="020B0604020202020204" pitchFamily="34" charset="0"/>
                <a:cs typeface="Arial" panose="020B0604020202020204" pitchFamily="34" charset="0"/>
              </a:rPr>
              <a:t>All students must choose one Humanities subject. Students wishing to take two</a:t>
            </a:r>
          </a:p>
          <a:p>
            <a:r>
              <a:rPr lang="en-US" dirty="0">
                <a:solidFill>
                  <a:srgbClr val="1C1549"/>
                </a:solidFill>
                <a:latin typeface="Arial" panose="020B0604020202020204" pitchFamily="34" charset="0"/>
                <a:cs typeface="Arial" panose="020B0604020202020204" pitchFamily="34" charset="0"/>
              </a:rPr>
              <a:t>Humanities subjects should have a love of writing and critical thinking.  </a:t>
            </a:r>
            <a:endParaRPr lang="en-US" dirty="0"/>
          </a:p>
        </p:txBody>
      </p:sp>
      <p:pic>
        <p:nvPicPr>
          <p:cNvPr id="2" name="Audio 1">
            <a:hlinkClick r:id="" action="ppaction://media"/>
            <a:extLst>
              <a:ext uri="{FF2B5EF4-FFF2-40B4-BE49-F238E27FC236}">
                <a16:creationId xmlns:a16="http://schemas.microsoft.com/office/drawing/2014/main" id="{95657DD2-70E9-FC4D-AE66-1D6774D5AF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70246544"/>
      </p:ext>
    </p:extLst>
  </p:cSld>
  <p:clrMapOvr>
    <a:masterClrMapping/>
  </p:clrMapOvr>
  <mc:AlternateContent xmlns:mc="http://schemas.openxmlformats.org/markup-compatibility/2006" xmlns:p14="http://schemas.microsoft.com/office/powerpoint/2010/main">
    <mc:Choice Requires="p14">
      <p:transition spd="slow" p14:dur="2000" advTm="17207"/>
    </mc:Choice>
    <mc:Fallback xmlns="">
      <p:transition spd="slow" advTm="17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6514" y="355477"/>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Global Perspectives</a:t>
            </a:r>
          </a:p>
        </p:txBody>
      </p:sp>
      <p:sp>
        <p:nvSpPr>
          <p:cNvPr id="5" name="Content Placeholder 2"/>
          <p:cNvSpPr txBox="1">
            <a:spLocks/>
          </p:cNvSpPr>
          <p:nvPr/>
        </p:nvSpPr>
        <p:spPr>
          <a:xfrm>
            <a:off x="619596" y="1865014"/>
            <a:ext cx="7886700" cy="43272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2060"/>
                </a:solidFill>
                <a:latin typeface="Arial" panose="020B0604020202020204" pitchFamily="34" charset="0"/>
                <a:cs typeface="Arial" panose="020B0604020202020204" pitchFamily="34" charset="0"/>
              </a:rPr>
              <a:t>Students </a:t>
            </a:r>
            <a:r>
              <a:rPr lang="en-SG" sz="1800" dirty="0">
                <a:solidFill>
                  <a:srgbClr val="002060"/>
                </a:solidFill>
                <a:latin typeface="Arial" panose="020B0604020202020204" pitchFamily="34" charset="0"/>
                <a:cs typeface="Arial" panose="020B0604020202020204" pitchFamily="34" charset="0"/>
              </a:rPr>
              <a:t>will learn to see world events and challenges from various perspectives and think critically about the information you are given and acquire.</a:t>
            </a:r>
          </a:p>
          <a:p>
            <a:pPr marL="0" indent="0">
              <a:buNone/>
            </a:pPr>
            <a:br>
              <a:rPr lang="en-SG" sz="1800" dirty="0">
                <a:solidFill>
                  <a:srgbClr val="002060"/>
                </a:solidFill>
                <a:latin typeface="Arial" panose="020B0604020202020204" pitchFamily="34" charset="0"/>
                <a:cs typeface="Arial" panose="020B0604020202020204" pitchFamily="34" charset="0"/>
              </a:rPr>
            </a:br>
            <a:r>
              <a:rPr lang="en-SG" sz="1800" dirty="0">
                <a:solidFill>
                  <a:srgbClr val="002060"/>
                </a:solidFill>
                <a:latin typeface="Arial" panose="020B0604020202020204" pitchFamily="34" charset="0"/>
                <a:cs typeface="Arial" panose="020B0604020202020204" pitchFamily="34" charset="0"/>
              </a:rPr>
              <a:t>Students will gain important skillsets required for the IB.</a:t>
            </a:r>
            <a:br>
              <a:rPr lang="en-US" sz="1800" dirty="0">
                <a:solidFill>
                  <a:srgbClr val="002060"/>
                </a:solidFill>
                <a:latin typeface="Arial" panose="020B0604020202020204" pitchFamily="34" charset="0"/>
                <a:ea typeface="Tahoma" panose="020B0604030504040204" pitchFamily="34" charset="0"/>
                <a:cs typeface="Arial" panose="020B0604020202020204" pitchFamily="34" charset="0"/>
              </a:rPr>
            </a:br>
            <a:r>
              <a:rPr lang="en-US" sz="1800" dirty="0">
                <a:solidFill>
                  <a:srgbClr val="002060"/>
                </a:solidFill>
                <a:latin typeface="Arial" panose="020B0604020202020204" pitchFamily="34" charset="0"/>
                <a:ea typeface="Tahoma" panose="020B0604030504040204" pitchFamily="34" charset="0"/>
                <a:cs typeface="Arial" panose="020B0604020202020204" pitchFamily="34" charset="0"/>
              </a:rPr>
              <a:t> </a:t>
            </a:r>
          </a:p>
          <a:p>
            <a:pPr marL="0" indent="0">
              <a:buFont typeface="Arial" panose="020B0604020202020204" pitchFamily="34" charset="0"/>
              <a:buNone/>
            </a:pPr>
            <a:endParaRPr lang="en-US" sz="1800" dirty="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5"/>
          <a:srcRect t="2625" b="8118"/>
          <a:stretch/>
        </p:blipFill>
        <p:spPr>
          <a:xfrm>
            <a:off x="6287525" y="4092166"/>
            <a:ext cx="2512965" cy="2398897"/>
          </a:xfrm>
          <a:prstGeom prst="rect">
            <a:avLst/>
          </a:prstGeom>
        </p:spPr>
      </p:pic>
      <p:pic>
        <p:nvPicPr>
          <p:cNvPr id="2" name="Audio 1">
            <a:hlinkClick r:id="" action="ppaction://media"/>
            <a:extLst>
              <a:ext uri="{FF2B5EF4-FFF2-40B4-BE49-F238E27FC236}">
                <a16:creationId xmlns:a16="http://schemas.microsoft.com/office/drawing/2014/main" id="{A768E63E-86E7-5C49-A781-557F1EBC4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9856824"/>
      </p:ext>
    </p:extLst>
  </p:cSld>
  <p:clrMapOvr>
    <a:masterClrMapping/>
  </p:clrMapOvr>
  <mc:AlternateContent xmlns:mc="http://schemas.openxmlformats.org/markup-compatibility/2006" xmlns:p14="http://schemas.microsoft.com/office/powerpoint/2010/main">
    <mc:Choice Requires="p14">
      <p:transition spd="slow" p14:dur="2000" advTm="40762"/>
    </mc:Choice>
    <mc:Fallback xmlns="">
      <p:transition spd="slow" advTm="40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8975760"/>
              </p:ext>
            </p:extLst>
          </p:nvPr>
        </p:nvGraphicFramePr>
        <p:xfrm>
          <a:off x="628650" y="2187919"/>
          <a:ext cx="8026463" cy="2877883"/>
        </p:xfrm>
        <a:graphic>
          <a:graphicData uri="http://schemas.openxmlformats.org/drawingml/2006/table">
            <a:tbl>
              <a:tblPr firstRow="1" bandRow="1">
                <a:tableStyleId>{5C22544A-7EE6-4342-B048-85BDC9FD1C3A}</a:tableStyleId>
              </a:tblPr>
              <a:tblGrid>
                <a:gridCol w="2010542">
                  <a:extLst>
                    <a:ext uri="{9D8B030D-6E8A-4147-A177-3AD203B41FA5}">
                      <a16:colId xmlns:a16="http://schemas.microsoft.com/office/drawing/2014/main" val="20000"/>
                    </a:ext>
                  </a:extLst>
                </a:gridCol>
                <a:gridCol w="6015921">
                  <a:extLst>
                    <a:ext uri="{9D8B030D-6E8A-4147-A177-3AD203B41FA5}">
                      <a16:colId xmlns:a16="http://schemas.microsoft.com/office/drawing/2014/main" val="20001"/>
                    </a:ext>
                  </a:extLst>
                </a:gridCol>
              </a:tblGrid>
              <a:tr h="719471">
                <a:tc>
                  <a:txBody>
                    <a:bodyPr/>
                    <a:lstStyle/>
                    <a:p>
                      <a:pPr algn="ctr" rtl="0" fontAlgn="ctr"/>
                      <a:r>
                        <a:rPr lang="en-SG" sz="1600" u="none" strike="noStrike" dirty="0">
                          <a:effectLst/>
                        </a:rPr>
                        <a:t>Component</a:t>
                      </a:r>
                      <a:endParaRPr lang="en-SG"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en-SG" sz="1600" u="none" strike="noStrike" dirty="0">
                          <a:effectLst/>
                        </a:rPr>
                        <a:t>Description</a:t>
                      </a:r>
                      <a:endParaRPr lang="en-SG" sz="1600" b="1" i="0" u="none" strike="noStrike" dirty="0">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0"/>
                  </a:ext>
                </a:extLst>
              </a:tr>
              <a:tr h="732552">
                <a:tc>
                  <a:txBody>
                    <a:bodyPr/>
                    <a:lstStyle/>
                    <a:p>
                      <a:pPr algn="ctr" rtl="0" fontAlgn="ctr"/>
                      <a:r>
                        <a:rPr lang="en-SG" sz="1600" u="none" strike="noStrike" dirty="0">
                          <a:solidFill>
                            <a:srgbClr val="1C1549"/>
                          </a:solidFill>
                          <a:effectLst/>
                          <a:latin typeface="Arial" charset="0"/>
                          <a:ea typeface="Arial" charset="0"/>
                          <a:cs typeface="Arial" charset="0"/>
                        </a:rPr>
                        <a:t>Component 1</a:t>
                      </a:r>
                      <a:endParaRPr lang="en-SG" sz="1600" b="0" i="0" u="none" strike="noStrike" dirty="0">
                        <a:solidFill>
                          <a:srgbClr val="1C1549"/>
                        </a:solidFill>
                        <a:effectLst/>
                        <a:latin typeface="Arial" charset="0"/>
                        <a:ea typeface="Arial" charset="0"/>
                        <a:cs typeface="Arial" charset="0"/>
                      </a:endParaRPr>
                    </a:p>
                  </a:txBody>
                  <a:tcPr marL="9525" marR="9525" marT="9525" marB="0" anchor="ctr">
                    <a:solidFill>
                      <a:srgbClr val="D2DEEF"/>
                    </a:solidFill>
                  </a:tcPr>
                </a:tc>
                <a:tc>
                  <a:txBody>
                    <a:bodyPr/>
                    <a:lstStyle/>
                    <a:p>
                      <a:pPr algn="ctr" rtl="0" fontAlgn="ctr"/>
                      <a:r>
                        <a:rPr lang="en-SG" sz="1600" u="none" strike="noStrike" dirty="0">
                          <a:solidFill>
                            <a:srgbClr val="1C1549"/>
                          </a:solidFill>
                          <a:effectLst/>
                          <a:latin typeface="Arial" charset="0"/>
                          <a:ea typeface="Arial" charset="0"/>
                          <a:cs typeface="Arial" charset="0"/>
                        </a:rPr>
                        <a:t>Written Examination - long answer questions</a:t>
                      </a:r>
                      <a:endParaRPr lang="en-SG" sz="1600" b="0" i="0" u="none" strike="noStrike" dirty="0">
                        <a:solidFill>
                          <a:srgbClr val="1C1549"/>
                        </a:solidFill>
                        <a:effectLst/>
                        <a:latin typeface="Arial" charset="0"/>
                        <a:ea typeface="Arial" charset="0"/>
                        <a:cs typeface="Arial" charset="0"/>
                      </a:endParaRPr>
                    </a:p>
                  </a:txBody>
                  <a:tcPr marL="9525" marR="9525" marT="9525" marB="0" anchor="ctr"/>
                </a:tc>
                <a:extLst>
                  <a:ext uri="{0D108BD9-81ED-4DB2-BD59-A6C34878D82A}">
                    <a16:rowId xmlns:a16="http://schemas.microsoft.com/office/drawing/2014/main" val="10001"/>
                  </a:ext>
                </a:extLst>
              </a:tr>
              <a:tr h="719471">
                <a:tc>
                  <a:txBody>
                    <a:bodyPr/>
                    <a:lstStyle/>
                    <a:p>
                      <a:pPr algn="ctr" rtl="0" fontAlgn="ctr"/>
                      <a:r>
                        <a:rPr lang="en-SG" sz="1600" u="none" strike="noStrike" dirty="0">
                          <a:solidFill>
                            <a:srgbClr val="1C1549"/>
                          </a:solidFill>
                          <a:effectLst/>
                          <a:latin typeface="Arial" charset="0"/>
                          <a:ea typeface="Arial" charset="0"/>
                          <a:cs typeface="Arial" charset="0"/>
                        </a:rPr>
                        <a:t>Component 2</a:t>
                      </a:r>
                      <a:endParaRPr lang="en-SG" sz="1600" b="0" i="0" u="none" strike="noStrike" dirty="0">
                        <a:solidFill>
                          <a:srgbClr val="1C1549"/>
                        </a:solidFill>
                        <a:effectLst/>
                        <a:latin typeface="Arial" charset="0"/>
                        <a:ea typeface="Arial" charset="0"/>
                        <a:cs typeface="Arial" charset="0"/>
                      </a:endParaRPr>
                    </a:p>
                  </a:txBody>
                  <a:tcPr marL="9525" marR="9525" marT="9525" marB="0" anchor="ctr"/>
                </a:tc>
                <a:tc>
                  <a:txBody>
                    <a:bodyPr/>
                    <a:lstStyle/>
                    <a:p>
                      <a:pPr algn="ctr" rtl="0" fontAlgn="ctr"/>
                      <a:r>
                        <a:rPr lang="en-SG" sz="1600" u="none" strike="noStrike" dirty="0">
                          <a:solidFill>
                            <a:srgbClr val="1C1549"/>
                          </a:solidFill>
                          <a:effectLst/>
                          <a:latin typeface="Arial" charset="0"/>
                          <a:ea typeface="Arial" charset="0"/>
                          <a:cs typeface="Arial" charset="0"/>
                        </a:rPr>
                        <a:t>Individual Report - 1,500 to 2,000 words</a:t>
                      </a:r>
                      <a:endParaRPr lang="en-SG" sz="1600" b="0" i="0" u="none" strike="noStrike" dirty="0">
                        <a:solidFill>
                          <a:srgbClr val="1C1549"/>
                        </a:solidFill>
                        <a:effectLst/>
                        <a:latin typeface="Arial" charset="0"/>
                        <a:ea typeface="Arial" charset="0"/>
                        <a:cs typeface="Arial" charset="0"/>
                      </a:endParaRPr>
                    </a:p>
                  </a:txBody>
                  <a:tcPr marL="9525" marR="9525" marT="9525" marB="0" anchor="ctr"/>
                </a:tc>
                <a:extLst>
                  <a:ext uri="{0D108BD9-81ED-4DB2-BD59-A6C34878D82A}">
                    <a16:rowId xmlns:a16="http://schemas.microsoft.com/office/drawing/2014/main" val="10002"/>
                  </a:ext>
                </a:extLst>
              </a:tr>
              <a:tr h="706389">
                <a:tc>
                  <a:txBody>
                    <a:bodyPr/>
                    <a:lstStyle/>
                    <a:p>
                      <a:pPr algn="ctr" rtl="0" fontAlgn="ctr"/>
                      <a:r>
                        <a:rPr lang="en-SG" sz="1600" u="none" strike="noStrike">
                          <a:solidFill>
                            <a:srgbClr val="1C1549"/>
                          </a:solidFill>
                          <a:effectLst/>
                          <a:latin typeface="Arial" charset="0"/>
                          <a:ea typeface="Arial" charset="0"/>
                          <a:cs typeface="Arial" charset="0"/>
                        </a:rPr>
                        <a:t>Component 3</a:t>
                      </a:r>
                      <a:endParaRPr lang="en-SG" sz="1600" b="0" i="0" u="none" strike="noStrike">
                        <a:solidFill>
                          <a:srgbClr val="1C1549"/>
                        </a:solidFill>
                        <a:effectLst/>
                        <a:latin typeface="Arial" charset="0"/>
                        <a:ea typeface="Arial" charset="0"/>
                        <a:cs typeface="Arial" charset="0"/>
                      </a:endParaRPr>
                    </a:p>
                  </a:txBody>
                  <a:tcPr marL="9525" marR="9525" marT="9525" marB="0" anchor="ctr"/>
                </a:tc>
                <a:tc>
                  <a:txBody>
                    <a:bodyPr/>
                    <a:lstStyle/>
                    <a:p>
                      <a:pPr algn="ctr" rtl="0" fontAlgn="ctr"/>
                      <a:r>
                        <a:rPr lang="en-SG" sz="1600" u="none" strike="noStrike" dirty="0">
                          <a:solidFill>
                            <a:srgbClr val="1C1549"/>
                          </a:solidFill>
                          <a:effectLst/>
                          <a:latin typeface="Arial" charset="0"/>
                          <a:ea typeface="Arial" charset="0"/>
                          <a:cs typeface="Arial" charset="0"/>
                        </a:rPr>
                        <a:t>Team Project - Collaborative paper - 750 to 1000 words )</a:t>
                      </a:r>
                    </a:p>
                    <a:p>
                      <a:pPr algn="ctr" rtl="0" fontAlgn="ctr"/>
                      <a:r>
                        <a:rPr lang="en-SG" sz="1600" u="none" strike="noStrike" dirty="0">
                          <a:solidFill>
                            <a:srgbClr val="1C1549"/>
                          </a:solidFill>
                          <a:effectLst/>
                          <a:latin typeface="Arial" charset="0"/>
                          <a:ea typeface="Arial" charset="0"/>
                          <a:cs typeface="Arial" charset="0"/>
                        </a:rPr>
                        <a:t>Personal Reflection - 750 to1000 words </a:t>
                      </a:r>
                      <a:endParaRPr lang="en-SG" sz="1600" b="0" i="0" u="none" strike="noStrike" dirty="0">
                        <a:solidFill>
                          <a:srgbClr val="1C1549"/>
                        </a:solidFill>
                        <a:effectLst/>
                        <a:latin typeface="Arial" charset="0"/>
                        <a:ea typeface="Arial" charset="0"/>
                        <a:cs typeface="Arial"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6" name="TextBox 5"/>
          <p:cNvSpPr txBox="1"/>
          <p:nvPr/>
        </p:nvSpPr>
        <p:spPr>
          <a:xfrm>
            <a:off x="896514" y="355477"/>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Global Perspectives</a:t>
            </a:r>
          </a:p>
        </p:txBody>
      </p:sp>
      <p:pic>
        <p:nvPicPr>
          <p:cNvPr id="3" name="Audio 2">
            <a:hlinkClick r:id="" action="ppaction://media"/>
            <a:extLst>
              <a:ext uri="{FF2B5EF4-FFF2-40B4-BE49-F238E27FC236}">
                <a16:creationId xmlns:a16="http://schemas.microsoft.com/office/drawing/2014/main" id="{325F505E-4BC1-064E-946A-F5151EFFC0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9124301"/>
      </p:ext>
    </p:extLst>
  </p:cSld>
  <p:clrMapOvr>
    <a:masterClrMapping/>
  </p:clrMapOvr>
  <mc:AlternateContent xmlns:mc="http://schemas.openxmlformats.org/markup-compatibility/2006" xmlns:p14="http://schemas.microsoft.com/office/powerpoint/2010/main">
    <mc:Choice Requires="p14">
      <p:transition spd="slow" p14:dur="2000" advTm="8303"/>
    </mc:Choice>
    <mc:Fallback xmlns="">
      <p:transition spd="slow" advTm="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Physical Education</a:t>
            </a:r>
          </a:p>
        </p:txBody>
      </p:sp>
      <p:sp>
        <p:nvSpPr>
          <p:cNvPr id="7" name="Rectangle 6"/>
          <p:cNvSpPr/>
          <p:nvPr/>
        </p:nvSpPr>
        <p:spPr>
          <a:xfrm>
            <a:off x="362139" y="1583444"/>
            <a:ext cx="8781861" cy="1865126"/>
          </a:xfrm>
          <a:prstGeom prst="rect">
            <a:avLst/>
          </a:prstGeom>
        </p:spPr>
        <p:txBody>
          <a:bodyPr wrap="square">
            <a:spAutoFit/>
          </a:bodyPr>
          <a:lstStyle/>
          <a:p>
            <a:pPr>
              <a:lnSpc>
                <a:spcPct val="80000"/>
              </a:lnSpc>
            </a:pPr>
            <a:r>
              <a:rPr lang="en-US" dirty="0">
                <a:solidFill>
                  <a:srgbClr val="1A1549"/>
                </a:solidFill>
                <a:latin typeface="Tahoma" panose="020B0604030504040204" pitchFamily="34" charset="0"/>
                <a:ea typeface="Tahoma" panose="020B0604030504040204" pitchFamily="34" charset="0"/>
                <a:cs typeface="Tahoma" panose="020B0604030504040204" pitchFamily="34" charset="0"/>
              </a:rPr>
              <a:t>This exciting IGCSE course combines the traditional disciplines of human biology, health and diet with skill development and mastery across a range of sporting activities. This is an engaging and interactive subject. </a:t>
            </a:r>
          </a:p>
          <a:p>
            <a:pPr>
              <a:lnSpc>
                <a:spcPct val="80000"/>
              </a:lnSpc>
            </a:pPr>
            <a:endParaRPr lang="en-US" b="1" dirty="0">
              <a:solidFill>
                <a:srgbClr val="1A1549"/>
              </a:solidFill>
              <a:latin typeface="Tahoma" panose="020B0604030504040204" pitchFamily="34" charset="0"/>
              <a:ea typeface="Tahoma" panose="020B0604030504040204" pitchFamily="34" charset="0"/>
              <a:cs typeface="Tahoma" panose="020B0604030504040204" pitchFamily="34" charset="0"/>
            </a:endParaRPr>
          </a:p>
          <a:p>
            <a:pPr>
              <a:lnSpc>
                <a:spcPct val="80000"/>
              </a:lnSpc>
            </a:pPr>
            <a:endParaRPr lang="en-US" b="1" dirty="0">
              <a:solidFill>
                <a:srgbClr val="1A1549"/>
              </a:solidFill>
              <a:latin typeface="Tahoma" panose="020B0604030504040204" pitchFamily="34" charset="0"/>
              <a:ea typeface="Tahoma" panose="020B0604030504040204" pitchFamily="34" charset="0"/>
              <a:cs typeface="Tahoma" panose="020B0604030504040204" pitchFamily="34" charset="0"/>
            </a:endParaRPr>
          </a:p>
          <a:p>
            <a:pPr>
              <a:lnSpc>
                <a:spcPct val="80000"/>
              </a:lnSpc>
            </a:pPr>
            <a:endParaRPr lang="en-US" b="1" dirty="0">
              <a:solidFill>
                <a:srgbClr val="1A1549"/>
              </a:solidFill>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“Do you need to be good at sports?”  Yes</a:t>
            </a:r>
            <a:r>
              <a:rPr lang="en-US" dirty="0">
                <a:solidFill>
                  <a:srgbClr val="1A1549"/>
                </a:solidFill>
                <a:latin typeface="Tahoma" panose="020B0604030504040204" pitchFamily="34" charset="0"/>
                <a:ea typeface="Tahoma" panose="020B0604030504040204" pitchFamily="34" charset="0"/>
                <a:cs typeface="Tahoma" panose="020B0604030504040204" pitchFamily="34" charset="0"/>
              </a:rPr>
              <a:t> </a:t>
            </a:r>
          </a:p>
          <a:p>
            <a:pPr algn="ctr">
              <a:lnSpc>
                <a:spcPct val="80000"/>
              </a:lnSpc>
            </a:pPr>
            <a:endParaRPr lang="en-US" dirty="0">
              <a:solidFill>
                <a:srgbClr val="1A1549"/>
              </a:solidFill>
              <a:latin typeface="Tahoma" panose="020B0604030504040204" pitchFamily="34" charset="0"/>
              <a:ea typeface="Tahoma" panose="020B0604030504040204" pitchFamily="34" charset="0"/>
              <a:cs typeface="Tahoma" panose="020B0604030504040204" pitchFamily="34" charset="0"/>
            </a:endParaRPr>
          </a:p>
        </p:txBody>
      </p:sp>
      <p:pic>
        <p:nvPicPr>
          <p:cNvPr id="9"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6372" y="3838329"/>
            <a:ext cx="3715130" cy="2470958"/>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62139" y="3838329"/>
            <a:ext cx="4572000" cy="1865126"/>
          </a:xfrm>
          <a:prstGeom prst="rect">
            <a:avLst/>
          </a:prstGeom>
        </p:spPr>
        <p:txBody>
          <a:bodyPr>
            <a:spAutoFit/>
          </a:bodyPr>
          <a:lstStyle/>
          <a:p>
            <a:pPr>
              <a:lnSpc>
                <a:spcPct val="80000"/>
              </a:lnSpc>
            </a:pPr>
            <a:r>
              <a:rPr lang="en-US" dirty="0">
                <a:solidFill>
                  <a:srgbClr val="1A1549"/>
                </a:solidFill>
                <a:latin typeface="Tahoma" panose="020B0604030504040204" pitchFamily="34" charset="0"/>
                <a:ea typeface="Tahoma" panose="020B0604030504040204" pitchFamily="34" charset="0"/>
                <a:cs typeface="Tahoma" panose="020B0604030504040204" pitchFamily="34" charset="0"/>
              </a:rPr>
              <a:t>Students need to have a real interest in sports and be involved in competitive Sports CCAs either in or outside of school.</a:t>
            </a:r>
          </a:p>
          <a:p>
            <a:pPr>
              <a:lnSpc>
                <a:spcPct val="80000"/>
              </a:lnSpc>
            </a:pPr>
            <a:endParaRPr lang="en-US" dirty="0">
              <a:solidFill>
                <a:srgbClr val="1A1549"/>
              </a:solidFill>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dirty="0">
                <a:solidFill>
                  <a:srgbClr val="1A1549"/>
                </a:solidFill>
                <a:latin typeface="Tahoma" panose="020B0604030504040204" pitchFamily="34" charset="0"/>
                <a:ea typeface="Tahoma" panose="020B0604030504040204" pitchFamily="34" charset="0"/>
                <a:cs typeface="Tahoma" panose="020B0604030504040204" pitchFamily="34" charset="0"/>
              </a:rPr>
              <a:t>Students are assessed on their practical ability and so should be fit, healthy and willing to participate in competitive sports and exercise.</a:t>
            </a:r>
            <a:endParaRPr lang="en-GB" dirty="0">
              <a:solidFill>
                <a:srgbClr val="1A1549"/>
              </a:solidFill>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9B54B95C-30D5-A149-BAFB-2F57137843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6806677"/>
      </p:ext>
    </p:extLst>
  </p:cSld>
  <p:clrMapOvr>
    <a:masterClrMapping/>
  </p:clrMapOvr>
  <mc:AlternateContent xmlns:mc="http://schemas.openxmlformats.org/markup-compatibility/2006" xmlns:p14="http://schemas.microsoft.com/office/powerpoint/2010/main">
    <mc:Choice Requires="p14">
      <p:transition spd="slow" p14:dur="2000" advTm="22721"/>
    </mc:Choice>
    <mc:Fallback xmlns="">
      <p:transition spd="slow" advTm="2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Assessment</a:t>
            </a:r>
          </a:p>
        </p:txBody>
      </p:sp>
      <p:sp>
        <p:nvSpPr>
          <p:cNvPr id="2" name="Rectangle 1"/>
          <p:cNvSpPr/>
          <p:nvPr/>
        </p:nvSpPr>
        <p:spPr>
          <a:xfrm>
            <a:off x="321733" y="1269988"/>
            <a:ext cx="8396754" cy="2462213"/>
          </a:xfrm>
          <a:prstGeom prst="rect">
            <a:avLst/>
          </a:prstGeom>
        </p:spPr>
        <p:txBody>
          <a:bodyPr wrap="square">
            <a:spAutoFit/>
          </a:bodyPr>
          <a:lstStyle/>
          <a:p>
            <a:pPr>
              <a:spcAft>
                <a:spcPts val="0"/>
              </a:spcAft>
            </a:pPr>
            <a:endParaRPr lang="en-GB" sz="1000" dirty="0">
              <a:solidFill>
                <a:srgbClr val="1A1549"/>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b="1" u="sng" dirty="0">
                <a:solidFill>
                  <a:srgbClr val="1A1549"/>
                </a:solidFill>
                <a:latin typeface="Tahoma" panose="020B0604030504040204" pitchFamily="34" charset="0"/>
                <a:ea typeface="Tahoma" panose="020B0604030504040204" pitchFamily="34" charset="0"/>
                <a:cs typeface="Tahoma" panose="020B0604030504040204" pitchFamily="34" charset="0"/>
              </a:rPr>
              <a:t>50% Practical Performance</a:t>
            </a:r>
            <a:r>
              <a:rPr lang="en-US" dirty="0">
                <a:solidFill>
                  <a:srgbClr val="1A1549"/>
                </a:solidFill>
                <a:latin typeface="Tahoma" panose="020B0604030504040204" pitchFamily="34" charset="0"/>
                <a:ea typeface="Tahoma" panose="020B0604030504040204" pitchFamily="34" charset="0"/>
                <a:cs typeface="Tahoma" panose="020B0604030504040204" pitchFamily="34" charset="0"/>
              </a:rPr>
              <a:t>- Candidates will be assessed on their performances across </a:t>
            </a:r>
            <a:r>
              <a:rPr lang="en-US" b="1" dirty="0">
                <a:solidFill>
                  <a:srgbClr val="1A1549"/>
                </a:solidFill>
                <a:latin typeface="Tahoma" panose="020B0604030504040204" pitchFamily="34" charset="0"/>
                <a:ea typeface="Tahoma" panose="020B0604030504040204" pitchFamily="34" charset="0"/>
                <a:cs typeface="Tahoma" panose="020B0604030504040204" pitchFamily="34" charset="0"/>
              </a:rPr>
              <a:t>four</a:t>
            </a:r>
            <a:r>
              <a:rPr lang="en-US" dirty="0">
                <a:solidFill>
                  <a:srgbClr val="1A1549"/>
                </a:solidFill>
                <a:latin typeface="Tahoma" panose="020B0604030504040204" pitchFamily="34" charset="0"/>
                <a:ea typeface="Tahoma" panose="020B0604030504040204" pitchFamily="34" charset="0"/>
                <a:cs typeface="Tahoma" panose="020B0604030504040204" pitchFamily="34" charset="0"/>
              </a:rPr>
              <a:t> different sporting activities. Performances are filmed and graded against performance assessment criteria specific to each sport.</a:t>
            </a:r>
          </a:p>
          <a:p>
            <a:pPr>
              <a:spcAft>
                <a:spcPts val="0"/>
              </a:spcAft>
            </a:pPr>
            <a:endParaRPr lang="en-GB" dirty="0">
              <a:solidFill>
                <a:srgbClr val="1A1549"/>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endParaRPr lang="en-GB" dirty="0">
              <a:solidFill>
                <a:srgbClr val="1A1549"/>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b="1" u="sng" dirty="0">
                <a:solidFill>
                  <a:srgbClr val="1A1549"/>
                </a:solidFill>
                <a:latin typeface="Tahoma" panose="020B0604030504040204" pitchFamily="34" charset="0"/>
                <a:ea typeface="Tahoma" panose="020B0604030504040204" pitchFamily="34" charset="0"/>
                <a:cs typeface="Tahoma" panose="020B0604030504040204" pitchFamily="34" charset="0"/>
              </a:rPr>
              <a:t>50% Written Exam</a:t>
            </a:r>
            <a:r>
              <a:rPr lang="en-US" dirty="0">
                <a:solidFill>
                  <a:srgbClr val="1A1549"/>
                </a:solidFill>
                <a:latin typeface="Tahoma" panose="020B0604030504040204" pitchFamily="34" charset="0"/>
                <a:ea typeface="Tahoma" panose="020B0604030504040204" pitchFamily="34" charset="0"/>
                <a:cs typeface="Tahoma" panose="020B0604030504040204" pitchFamily="34" charset="0"/>
              </a:rPr>
              <a:t>- One paper on the following topics of Physical Education including units on “Anatomy and Physiology”, “Health, Fitness and Training” and “Skill Acquisition and Psychology” and “Social, Cultural and Ethical Influences”.</a:t>
            </a:r>
            <a:endParaRPr lang="en-GB" dirty="0">
              <a:solidFill>
                <a:srgbClr val="1A1549"/>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353" y="3948714"/>
            <a:ext cx="3749188" cy="242346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4852163" y="3946831"/>
            <a:ext cx="3630934" cy="2425350"/>
          </a:xfrm>
          <a:prstGeom prst="rect">
            <a:avLst/>
          </a:prstGeom>
        </p:spPr>
      </p:pic>
      <p:pic>
        <p:nvPicPr>
          <p:cNvPr id="5" name="Audio 4">
            <a:hlinkClick r:id="" action="ppaction://media"/>
            <a:extLst>
              <a:ext uri="{FF2B5EF4-FFF2-40B4-BE49-F238E27FC236}">
                <a16:creationId xmlns:a16="http://schemas.microsoft.com/office/drawing/2014/main" id="{DFC98220-1D69-EF4D-9E9A-823C9F01B1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6965487"/>
      </p:ext>
    </p:extLst>
  </p:cSld>
  <p:clrMapOvr>
    <a:masterClrMapping/>
  </p:clrMapOvr>
  <mc:AlternateContent xmlns:mc="http://schemas.openxmlformats.org/markup-compatibility/2006" xmlns:p14="http://schemas.microsoft.com/office/powerpoint/2010/main">
    <mc:Choice Requires="p14">
      <p:transition spd="slow" p14:dur="2000" advTm="17841"/>
    </mc:Choice>
    <mc:Fallback xmlns="">
      <p:transition spd="slow" advTm="1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Practical Assessment</a:t>
            </a:r>
          </a:p>
        </p:txBody>
      </p:sp>
      <p:graphicFrame>
        <p:nvGraphicFramePr>
          <p:cNvPr id="3" name="Table 2"/>
          <p:cNvGraphicFramePr>
            <a:graphicFrameLocks noGrp="1"/>
          </p:cNvGraphicFramePr>
          <p:nvPr>
            <p:extLst>
              <p:ext uri="{D42A27DB-BD31-4B8C-83A1-F6EECF244321}">
                <p14:modId xmlns:p14="http://schemas.microsoft.com/office/powerpoint/2010/main" val="104752478"/>
              </p:ext>
            </p:extLst>
          </p:nvPr>
        </p:nvGraphicFramePr>
        <p:xfrm>
          <a:off x="299654" y="2249184"/>
          <a:ext cx="8446046" cy="4139102"/>
        </p:xfrm>
        <a:graphic>
          <a:graphicData uri="http://schemas.openxmlformats.org/drawingml/2006/table">
            <a:tbl>
              <a:tblPr firstRow="1" bandRow="1">
                <a:tableStyleId>{69012ECD-51FC-41F1-AA8D-1B2483CD663E}</a:tableStyleId>
              </a:tblPr>
              <a:tblGrid>
                <a:gridCol w="1359460">
                  <a:extLst>
                    <a:ext uri="{9D8B030D-6E8A-4147-A177-3AD203B41FA5}">
                      <a16:colId xmlns:a16="http://schemas.microsoft.com/office/drawing/2014/main" val="20000"/>
                    </a:ext>
                  </a:extLst>
                </a:gridCol>
                <a:gridCol w="1238885">
                  <a:extLst>
                    <a:ext uri="{9D8B030D-6E8A-4147-A177-3AD203B41FA5}">
                      <a16:colId xmlns:a16="http://schemas.microsoft.com/office/drawing/2014/main" val="20001"/>
                    </a:ext>
                  </a:extLst>
                </a:gridCol>
                <a:gridCol w="842033">
                  <a:extLst>
                    <a:ext uri="{9D8B030D-6E8A-4147-A177-3AD203B41FA5}">
                      <a16:colId xmlns:a16="http://schemas.microsoft.com/office/drawing/2014/main" val="20002"/>
                    </a:ext>
                  </a:extLst>
                </a:gridCol>
                <a:gridCol w="1251417">
                  <a:extLst>
                    <a:ext uri="{9D8B030D-6E8A-4147-A177-3AD203B41FA5}">
                      <a16:colId xmlns:a16="http://schemas.microsoft.com/office/drawing/2014/main" val="20003"/>
                    </a:ext>
                  </a:extLst>
                </a:gridCol>
                <a:gridCol w="1251417">
                  <a:extLst>
                    <a:ext uri="{9D8B030D-6E8A-4147-A177-3AD203B41FA5}">
                      <a16:colId xmlns:a16="http://schemas.microsoft.com/office/drawing/2014/main" val="20004"/>
                    </a:ext>
                  </a:extLst>
                </a:gridCol>
                <a:gridCol w="1371989">
                  <a:extLst>
                    <a:ext uri="{9D8B030D-6E8A-4147-A177-3AD203B41FA5}">
                      <a16:colId xmlns:a16="http://schemas.microsoft.com/office/drawing/2014/main" val="20005"/>
                    </a:ext>
                  </a:extLst>
                </a:gridCol>
                <a:gridCol w="1130845">
                  <a:extLst>
                    <a:ext uri="{9D8B030D-6E8A-4147-A177-3AD203B41FA5}">
                      <a16:colId xmlns:a16="http://schemas.microsoft.com/office/drawing/2014/main" val="20006"/>
                    </a:ext>
                  </a:extLst>
                </a:gridCol>
              </a:tblGrid>
              <a:tr h="553006">
                <a:tc>
                  <a:txBody>
                    <a:bodyPr/>
                    <a:lstStyle/>
                    <a:p>
                      <a:pPr algn="ctr"/>
                      <a:r>
                        <a:rPr lang="en-GB" sz="1200" dirty="0">
                          <a:latin typeface="Arial" charset="0"/>
                          <a:ea typeface="Arial" charset="0"/>
                          <a:cs typeface="Arial" charset="0"/>
                        </a:rPr>
                        <a:t>Games</a:t>
                      </a:r>
                      <a:endParaRPr lang="en-GB" sz="1200" b="1" dirty="0">
                        <a:solidFill>
                          <a:schemeClr val="bg1"/>
                        </a:solidFill>
                        <a:latin typeface="Arial" charset="0"/>
                        <a:ea typeface="Arial" charset="0"/>
                        <a:cs typeface="Arial" charset="0"/>
                      </a:endParaRPr>
                    </a:p>
                  </a:txBody>
                  <a:tcPr anchor="ctr"/>
                </a:tc>
                <a:tc>
                  <a:txBody>
                    <a:bodyPr/>
                    <a:lstStyle/>
                    <a:p>
                      <a:pPr algn="ctr"/>
                      <a:r>
                        <a:rPr lang="en-GB" sz="1200" dirty="0">
                          <a:latin typeface="Arial" charset="0"/>
                          <a:ea typeface="Arial" charset="0"/>
                          <a:cs typeface="Arial" charset="0"/>
                        </a:rPr>
                        <a:t>Gymnastic Activities</a:t>
                      </a:r>
                      <a:endParaRPr lang="en-GB" sz="1200" b="1" dirty="0">
                        <a:solidFill>
                          <a:schemeClr val="bg1"/>
                        </a:solidFill>
                        <a:latin typeface="Arial" charset="0"/>
                        <a:ea typeface="Arial" charset="0"/>
                        <a:cs typeface="Arial" charset="0"/>
                      </a:endParaRPr>
                    </a:p>
                  </a:txBody>
                  <a:tcPr anchor="ctr"/>
                </a:tc>
                <a:tc>
                  <a:txBody>
                    <a:bodyPr/>
                    <a:lstStyle/>
                    <a:p>
                      <a:pPr algn="ctr"/>
                      <a:r>
                        <a:rPr lang="en-GB" sz="1200" dirty="0">
                          <a:latin typeface="Arial" charset="0"/>
                          <a:ea typeface="Arial" charset="0"/>
                          <a:cs typeface="Arial" charset="0"/>
                        </a:rPr>
                        <a:t>Dance</a:t>
                      </a:r>
                      <a:endParaRPr lang="en-GB" sz="1200" b="1" dirty="0">
                        <a:solidFill>
                          <a:schemeClr val="bg1"/>
                        </a:solidFill>
                        <a:latin typeface="Arial" charset="0"/>
                        <a:ea typeface="Arial" charset="0"/>
                        <a:cs typeface="Arial" charset="0"/>
                      </a:endParaRPr>
                    </a:p>
                  </a:txBody>
                  <a:tcPr anchor="ctr"/>
                </a:tc>
                <a:tc>
                  <a:txBody>
                    <a:bodyPr/>
                    <a:lstStyle/>
                    <a:p>
                      <a:pPr algn="ctr"/>
                      <a:r>
                        <a:rPr lang="en-GB" sz="1200" dirty="0">
                          <a:latin typeface="Arial" charset="0"/>
                          <a:ea typeface="Arial" charset="0"/>
                          <a:cs typeface="Arial" charset="0"/>
                        </a:rPr>
                        <a:t>Combat Activities</a:t>
                      </a:r>
                      <a:endParaRPr lang="en-GB" sz="1200" b="1" dirty="0">
                        <a:solidFill>
                          <a:schemeClr val="bg1"/>
                        </a:solidFill>
                        <a:latin typeface="Arial" charset="0"/>
                        <a:ea typeface="Arial" charset="0"/>
                        <a:cs typeface="Arial" charset="0"/>
                      </a:endParaRPr>
                    </a:p>
                  </a:txBody>
                  <a:tcPr anchor="ctr"/>
                </a:tc>
                <a:tc>
                  <a:txBody>
                    <a:bodyPr/>
                    <a:lstStyle/>
                    <a:p>
                      <a:pPr algn="ctr"/>
                      <a:r>
                        <a:rPr lang="en-GB" sz="1200" dirty="0">
                          <a:latin typeface="Arial" charset="0"/>
                          <a:ea typeface="Arial" charset="0"/>
                          <a:cs typeface="Arial" charset="0"/>
                        </a:rPr>
                        <a:t>Athletic Activities</a:t>
                      </a:r>
                      <a:endParaRPr lang="en-GB" sz="1200" b="1" dirty="0">
                        <a:solidFill>
                          <a:schemeClr val="bg1"/>
                        </a:solidFill>
                        <a:latin typeface="Arial" charset="0"/>
                        <a:ea typeface="Arial" charset="0"/>
                        <a:cs typeface="Arial" charset="0"/>
                      </a:endParaRPr>
                    </a:p>
                  </a:txBody>
                  <a:tcPr anchor="ctr"/>
                </a:tc>
                <a:tc>
                  <a:txBody>
                    <a:bodyPr/>
                    <a:lstStyle/>
                    <a:p>
                      <a:pPr algn="ctr"/>
                      <a:r>
                        <a:rPr lang="en-GB" sz="1200" dirty="0">
                          <a:latin typeface="Arial" charset="0"/>
                          <a:ea typeface="Arial" charset="0"/>
                          <a:cs typeface="Arial" charset="0"/>
                        </a:rPr>
                        <a:t>Outdoor and Adventurous Activities</a:t>
                      </a:r>
                      <a:endParaRPr lang="en-GB" sz="1200" b="1" dirty="0">
                        <a:solidFill>
                          <a:schemeClr val="bg1"/>
                        </a:solidFill>
                        <a:latin typeface="Arial" charset="0"/>
                        <a:ea typeface="Arial" charset="0"/>
                        <a:cs typeface="Arial" charset="0"/>
                      </a:endParaRPr>
                    </a:p>
                  </a:txBody>
                  <a:tcPr anchor="ctr"/>
                </a:tc>
                <a:tc>
                  <a:txBody>
                    <a:bodyPr/>
                    <a:lstStyle/>
                    <a:p>
                      <a:pPr algn="ctr"/>
                      <a:r>
                        <a:rPr lang="en-GB" sz="1200" dirty="0">
                          <a:latin typeface="Arial" charset="0"/>
                          <a:ea typeface="Arial" charset="0"/>
                          <a:cs typeface="Arial" charset="0"/>
                        </a:rPr>
                        <a:t>Swimming Activities</a:t>
                      </a:r>
                      <a:endParaRPr lang="en-GB" sz="1200" b="1" dirty="0">
                        <a:solidFill>
                          <a:schemeClr val="bg1"/>
                        </a:solidFill>
                        <a:latin typeface="Arial" charset="0"/>
                        <a:ea typeface="Arial" charset="0"/>
                        <a:cs typeface="Arial" charset="0"/>
                      </a:endParaRPr>
                    </a:p>
                  </a:txBody>
                  <a:tcPr anchor="ctr"/>
                </a:tc>
                <a:extLst>
                  <a:ext uri="{0D108BD9-81ED-4DB2-BD59-A6C34878D82A}">
                    <a16:rowId xmlns:a16="http://schemas.microsoft.com/office/drawing/2014/main" val="10000"/>
                  </a:ext>
                </a:extLst>
              </a:tr>
              <a:tr h="3499022">
                <a:tc>
                  <a:txBody>
                    <a:bodyPr/>
                    <a:lstStyle/>
                    <a:p>
                      <a:pPr marL="0" indent="0">
                        <a:buFont typeface="Arial" panose="020B0604020202020204" pitchFamily="34" charset="0"/>
                        <a:buNone/>
                      </a:pPr>
                      <a:r>
                        <a:rPr lang="en-US" sz="1200" dirty="0">
                          <a:solidFill>
                            <a:srgbClr val="1C1549"/>
                          </a:solidFill>
                          <a:latin typeface="Arial" charset="0"/>
                          <a:ea typeface="Arial" charset="0"/>
                          <a:cs typeface="Arial" charset="0"/>
                        </a:rPr>
                        <a:t>Football</a:t>
                      </a:r>
                    </a:p>
                    <a:p>
                      <a:pPr marL="0" indent="0">
                        <a:buFont typeface="Arial" panose="020B0604020202020204" pitchFamily="34" charset="0"/>
                        <a:buNone/>
                      </a:pPr>
                      <a:r>
                        <a:rPr lang="en-US" sz="1200" dirty="0">
                          <a:solidFill>
                            <a:srgbClr val="1C1549"/>
                          </a:solidFill>
                          <a:latin typeface="Arial" charset="0"/>
                          <a:ea typeface="Arial" charset="0"/>
                          <a:cs typeface="Arial" charset="0"/>
                        </a:rPr>
                        <a:t>Badminton</a:t>
                      </a:r>
                    </a:p>
                    <a:p>
                      <a:pPr marL="0" indent="0">
                        <a:buFont typeface="Arial" panose="020B0604020202020204" pitchFamily="34" charset="0"/>
                        <a:buNone/>
                      </a:pPr>
                      <a:r>
                        <a:rPr lang="en-US" sz="1200" dirty="0">
                          <a:solidFill>
                            <a:srgbClr val="1C1549"/>
                          </a:solidFill>
                          <a:latin typeface="Arial" charset="0"/>
                          <a:ea typeface="Arial" charset="0"/>
                          <a:cs typeface="Arial" charset="0"/>
                        </a:rPr>
                        <a:t>Baseball, </a:t>
                      </a:r>
                      <a:r>
                        <a:rPr lang="en-US" sz="1200" dirty="0" err="1">
                          <a:solidFill>
                            <a:srgbClr val="1C1549"/>
                          </a:solidFill>
                          <a:latin typeface="Arial" charset="0"/>
                          <a:ea typeface="Arial" charset="0"/>
                          <a:cs typeface="Arial" charset="0"/>
                        </a:rPr>
                        <a:t>Rounders</a:t>
                      </a:r>
                      <a:r>
                        <a:rPr lang="en-US" sz="1200" dirty="0">
                          <a:solidFill>
                            <a:srgbClr val="1C1549"/>
                          </a:solidFill>
                          <a:latin typeface="Arial" charset="0"/>
                          <a:ea typeface="Arial" charset="0"/>
                          <a:cs typeface="Arial" charset="0"/>
                        </a:rPr>
                        <a:t>  Softball</a:t>
                      </a:r>
                    </a:p>
                    <a:p>
                      <a:pPr marL="0" indent="0">
                        <a:buFont typeface="Arial" panose="020B0604020202020204" pitchFamily="34" charset="0"/>
                        <a:buNone/>
                      </a:pPr>
                      <a:r>
                        <a:rPr lang="en-US" sz="1200" dirty="0">
                          <a:solidFill>
                            <a:srgbClr val="1C1549"/>
                          </a:solidFill>
                          <a:latin typeface="Arial" charset="0"/>
                          <a:ea typeface="Arial" charset="0"/>
                          <a:cs typeface="Arial" charset="0"/>
                        </a:rPr>
                        <a:t>Basketball </a:t>
                      </a:r>
                    </a:p>
                    <a:p>
                      <a:pPr marL="0" indent="0">
                        <a:buFont typeface="Arial" panose="020B0604020202020204" pitchFamily="34" charset="0"/>
                        <a:buNone/>
                      </a:pPr>
                      <a:r>
                        <a:rPr lang="en-US" sz="1200" dirty="0">
                          <a:solidFill>
                            <a:srgbClr val="1C1549"/>
                          </a:solidFill>
                          <a:latin typeface="Arial" charset="0"/>
                          <a:ea typeface="Arial" charset="0"/>
                          <a:cs typeface="Arial" charset="0"/>
                        </a:rPr>
                        <a:t>Cricket </a:t>
                      </a:r>
                    </a:p>
                    <a:p>
                      <a:pPr marL="0" indent="0">
                        <a:buFont typeface="Arial" panose="020B0604020202020204" pitchFamily="34" charset="0"/>
                        <a:buNone/>
                      </a:pPr>
                      <a:r>
                        <a:rPr lang="en-US" sz="1200" dirty="0">
                          <a:solidFill>
                            <a:srgbClr val="1C1549"/>
                          </a:solidFill>
                          <a:latin typeface="Arial" charset="0"/>
                          <a:ea typeface="Arial" charset="0"/>
                          <a:cs typeface="Arial" charset="0"/>
                        </a:rPr>
                        <a:t>Golf</a:t>
                      </a:r>
                    </a:p>
                    <a:p>
                      <a:pPr marL="0" indent="0">
                        <a:buFont typeface="Arial" panose="020B0604020202020204" pitchFamily="34" charset="0"/>
                        <a:buNone/>
                      </a:pPr>
                      <a:r>
                        <a:rPr lang="en-US" sz="1200" dirty="0">
                          <a:solidFill>
                            <a:srgbClr val="1C1549"/>
                          </a:solidFill>
                          <a:latin typeface="Arial" charset="0"/>
                          <a:ea typeface="Arial" charset="0"/>
                          <a:cs typeface="Arial" charset="0"/>
                        </a:rPr>
                        <a:t>Handball</a:t>
                      </a:r>
                    </a:p>
                    <a:p>
                      <a:pPr marL="0" indent="0">
                        <a:buFont typeface="Arial" panose="020B0604020202020204" pitchFamily="34" charset="0"/>
                        <a:buNone/>
                      </a:pPr>
                      <a:r>
                        <a:rPr lang="en-US" sz="1200" dirty="0">
                          <a:solidFill>
                            <a:srgbClr val="1C1549"/>
                          </a:solidFill>
                          <a:latin typeface="Arial" charset="0"/>
                          <a:ea typeface="Arial" charset="0"/>
                          <a:cs typeface="Arial" charset="0"/>
                        </a:rPr>
                        <a:t>Hockey</a:t>
                      </a:r>
                    </a:p>
                    <a:p>
                      <a:pPr marL="0" indent="0">
                        <a:buFont typeface="Arial" panose="020B0604020202020204" pitchFamily="34" charset="0"/>
                        <a:buNone/>
                      </a:pPr>
                      <a:r>
                        <a:rPr lang="en-US" sz="1200" dirty="0">
                          <a:solidFill>
                            <a:srgbClr val="1C1549"/>
                          </a:solidFill>
                          <a:latin typeface="Arial" charset="0"/>
                          <a:ea typeface="Arial" charset="0"/>
                          <a:cs typeface="Arial" charset="0"/>
                        </a:rPr>
                        <a:t>Lacrosse</a:t>
                      </a:r>
                    </a:p>
                    <a:p>
                      <a:pPr marL="0" indent="0">
                        <a:buFont typeface="Arial" panose="020B0604020202020204" pitchFamily="34" charset="0"/>
                        <a:buNone/>
                      </a:pPr>
                      <a:r>
                        <a:rPr lang="en-US" sz="1200" dirty="0">
                          <a:solidFill>
                            <a:srgbClr val="1C1549"/>
                          </a:solidFill>
                          <a:latin typeface="Arial" charset="0"/>
                          <a:ea typeface="Arial" charset="0"/>
                          <a:cs typeface="Arial" charset="0"/>
                        </a:rPr>
                        <a:t>Netball</a:t>
                      </a:r>
                    </a:p>
                    <a:p>
                      <a:pPr marL="0" indent="0">
                        <a:buFont typeface="Arial" panose="020B0604020202020204" pitchFamily="34" charset="0"/>
                        <a:buNone/>
                      </a:pPr>
                      <a:r>
                        <a:rPr lang="en-US" sz="1200" dirty="0">
                          <a:solidFill>
                            <a:srgbClr val="1C1549"/>
                          </a:solidFill>
                          <a:latin typeface="Arial" charset="0"/>
                          <a:ea typeface="Arial" charset="0"/>
                          <a:cs typeface="Arial" charset="0"/>
                        </a:rPr>
                        <a:t>Rugby League or Rugby Union</a:t>
                      </a:r>
                    </a:p>
                    <a:p>
                      <a:pPr marL="0" indent="0">
                        <a:buFont typeface="Arial" panose="020B0604020202020204" pitchFamily="34" charset="0"/>
                        <a:buNone/>
                      </a:pPr>
                      <a:r>
                        <a:rPr lang="en-US" sz="1200" dirty="0">
                          <a:solidFill>
                            <a:srgbClr val="1C1549"/>
                          </a:solidFill>
                          <a:latin typeface="Arial" charset="0"/>
                          <a:ea typeface="Arial" charset="0"/>
                          <a:cs typeface="Arial" charset="0"/>
                        </a:rPr>
                        <a:t>Squash</a:t>
                      </a:r>
                    </a:p>
                    <a:p>
                      <a:pPr marL="0" indent="0">
                        <a:buFont typeface="Arial" panose="020B0604020202020204" pitchFamily="34" charset="0"/>
                        <a:buNone/>
                      </a:pPr>
                      <a:r>
                        <a:rPr lang="en-US" sz="1200" dirty="0">
                          <a:solidFill>
                            <a:srgbClr val="1C1549"/>
                          </a:solidFill>
                          <a:latin typeface="Arial" charset="0"/>
                          <a:ea typeface="Arial" charset="0"/>
                          <a:cs typeface="Arial" charset="0"/>
                        </a:rPr>
                        <a:t>Table Tennis</a:t>
                      </a:r>
                    </a:p>
                    <a:p>
                      <a:pPr marL="0" indent="0">
                        <a:buFont typeface="Arial" panose="020B0604020202020204" pitchFamily="34" charset="0"/>
                        <a:buNone/>
                      </a:pPr>
                      <a:r>
                        <a:rPr lang="en-US" sz="1200" dirty="0">
                          <a:solidFill>
                            <a:srgbClr val="1C1549"/>
                          </a:solidFill>
                          <a:latin typeface="Arial" charset="0"/>
                          <a:ea typeface="Arial" charset="0"/>
                          <a:cs typeface="Arial" charset="0"/>
                        </a:rPr>
                        <a:t>Tennis</a:t>
                      </a:r>
                    </a:p>
                    <a:p>
                      <a:pPr marL="0" indent="0">
                        <a:buFont typeface="Arial" panose="020B0604020202020204" pitchFamily="34" charset="0"/>
                        <a:buNone/>
                      </a:pPr>
                      <a:r>
                        <a:rPr lang="en-US" sz="1200" dirty="0">
                          <a:solidFill>
                            <a:srgbClr val="1C1549"/>
                          </a:solidFill>
                          <a:latin typeface="Arial" charset="0"/>
                          <a:ea typeface="Arial" charset="0"/>
                          <a:cs typeface="Arial" charset="0"/>
                        </a:rPr>
                        <a:t>Volleyball</a:t>
                      </a:r>
                      <a:endParaRPr lang="en-GB" sz="1200" dirty="0">
                        <a:solidFill>
                          <a:srgbClr val="1C1549"/>
                        </a:solidFill>
                        <a:latin typeface="Arial" charset="0"/>
                        <a:ea typeface="Arial" charset="0"/>
                        <a:cs typeface="Arial" charset="0"/>
                      </a:endParaRPr>
                    </a:p>
                  </a:txBody>
                  <a:tcPr>
                    <a:solidFill>
                      <a:srgbClr val="D2DEEF"/>
                    </a:solidFill>
                  </a:tcPr>
                </a:tc>
                <a:tc>
                  <a:txBody>
                    <a:bodyPr/>
                    <a:lstStyle/>
                    <a:p>
                      <a:r>
                        <a:rPr lang="en-US" sz="1200" dirty="0">
                          <a:solidFill>
                            <a:srgbClr val="1C1549"/>
                          </a:solidFill>
                          <a:latin typeface="Arial" charset="0"/>
                          <a:ea typeface="Arial" charset="0"/>
                          <a:cs typeface="Arial" charset="0"/>
                        </a:rPr>
                        <a:t>Artistic Gymnastics (Floor and Vault) or Rhythmic Gymnastics  Individual Figure Skating</a:t>
                      </a:r>
                    </a:p>
                    <a:p>
                      <a:r>
                        <a:rPr lang="en-GB" sz="1200" dirty="0" err="1">
                          <a:solidFill>
                            <a:srgbClr val="1C1549"/>
                          </a:solidFill>
                          <a:latin typeface="Arial" charset="0"/>
                          <a:ea typeface="Arial" charset="0"/>
                          <a:cs typeface="Arial" charset="0"/>
                        </a:rPr>
                        <a:t>Trampolining</a:t>
                      </a:r>
                      <a:endParaRPr lang="en-GB" sz="1200" dirty="0">
                        <a:solidFill>
                          <a:srgbClr val="1C1549"/>
                        </a:solidFill>
                        <a:latin typeface="Arial" charset="0"/>
                        <a:ea typeface="Arial" charset="0"/>
                        <a:cs typeface="Arial" charset="0"/>
                      </a:endParaRPr>
                    </a:p>
                  </a:txBody>
                  <a:tcPr>
                    <a:solidFill>
                      <a:srgbClr val="D2DEEF"/>
                    </a:solidFill>
                  </a:tcPr>
                </a:tc>
                <a:tc>
                  <a:txBody>
                    <a:bodyPr/>
                    <a:lstStyle/>
                    <a:p>
                      <a:r>
                        <a:rPr lang="en-GB" sz="1200" dirty="0">
                          <a:solidFill>
                            <a:srgbClr val="1C1549"/>
                          </a:solidFill>
                          <a:latin typeface="Arial" charset="0"/>
                          <a:ea typeface="Arial" charset="0"/>
                          <a:cs typeface="Arial" charset="0"/>
                        </a:rPr>
                        <a:t>Dance</a:t>
                      </a:r>
                    </a:p>
                  </a:txBody>
                  <a:tcPr>
                    <a:solidFill>
                      <a:srgbClr val="D2DEEF"/>
                    </a:solidFill>
                  </a:tcPr>
                </a:tc>
                <a:tc>
                  <a:txBody>
                    <a:bodyPr/>
                    <a:lstStyle/>
                    <a:p>
                      <a:r>
                        <a:rPr lang="en-GB" sz="1200" dirty="0">
                          <a:solidFill>
                            <a:srgbClr val="1C1549"/>
                          </a:solidFill>
                          <a:latin typeface="Arial" charset="0"/>
                          <a:ea typeface="Arial" charset="0"/>
                          <a:cs typeface="Arial" charset="0"/>
                        </a:rPr>
                        <a:t>Judo or Taekwondo</a:t>
                      </a:r>
                    </a:p>
                  </a:txBody>
                  <a:tcPr>
                    <a:solidFill>
                      <a:srgbClr val="D2DEEF"/>
                    </a:solidFill>
                  </a:tcPr>
                </a:tc>
                <a:tc>
                  <a:txBody>
                    <a:bodyPr/>
                    <a:lstStyle/>
                    <a:p>
                      <a:r>
                        <a:rPr lang="en-US" sz="1200" dirty="0">
                          <a:solidFill>
                            <a:srgbClr val="1C1549"/>
                          </a:solidFill>
                          <a:latin typeface="Arial" charset="0"/>
                          <a:ea typeface="Arial" charset="0"/>
                          <a:cs typeface="Arial" charset="0"/>
                        </a:rPr>
                        <a:t>Cross-Country Running</a:t>
                      </a:r>
                    </a:p>
                    <a:p>
                      <a:r>
                        <a:rPr lang="en-US" sz="1200" dirty="0">
                          <a:solidFill>
                            <a:srgbClr val="1C1549"/>
                          </a:solidFill>
                          <a:latin typeface="Arial" charset="0"/>
                          <a:ea typeface="Arial" charset="0"/>
                          <a:cs typeface="Arial" charset="0"/>
                        </a:rPr>
                        <a:t>Cycling</a:t>
                      </a:r>
                    </a:p>
                    <a:p>
                      <a:r>
                        <a:rPr lang="en-US" sz="1200" dirty="0">
                          <a:solidFill>
                            <a:srgbClr val="1C1549"/>
                          </a:solidFill>
                          <a:latin typeface="Arial" charset="0"/>
                          <a:ea typeface="Arial" charset="0"/>
                          <a:cs typeface="Arial" charset="0"/>
                        </a:rPr>
                        <a:t>Rowing and Sculling</a:t>
                      </a:r>
                    </a:p>
                    <a:p>
                      <a:r>
                        <a:rPr lang="en-US" sz="1200" dirty="0">
                          <a:solidFill>
                            <a:srgbClr val="1C1549"/>
                          </a:solidFill>
                          <a:latin typeface="Arial" charset="0"/>
                          <a:ea typeface="Arial" charset="0"/>
                          <a:cs typeface="Arial" charset="0"/>
                        </a:rPr>
                        <a:t>Track and Field Athletics</a:t>
                      </a:r>
                    </a:p>
                    <a:p>
                      <a:r>
                        <a:rPr lang="en-US" sz="1200" dirty="0">
                          <a:solidFill>
                            <a:srgbClr val="1C1549"/>
                          </a:solidFill>
                          <a:latin typeface="Arial" charset="0"/>
                          <a:ea typeface="Arial" charset="0"/>
                          <a:cs typeface="Arial" charset="0"/>
                        </a:rPr>
                        <a:t>Weight Training for Fitness</a:t>
                      </a:r>
                      <a:endParaRPr lang="en-GB" sz="1200" dirty="0">
                        <a:solidFill>
                          <a:srgbClr val="1C1549"/>
                        </a:solidFill>
                        <a:latin typeface="Arial" charset="0"/>
                        <a:ea typeface="Arial" charset="0"/>
                        <a:cs typeface="Arial" charset="0"/>
                      </a:endParaRPr>
                    </a:p>
                  </a:txBody>
                  <a:tcPr>
                    <a:solidFill>
                      <a:srgbClr val="D2DEEF"/>
                    </a:solidFill>
                  </a:tcPr>
                </a:tc>
                <a:tc>
                  <a:txBody>
                    <a:bodyPr/>
                    <a:lstStyle/>
                    <a:p>
                      <a:r>
                        <a:rPr lang="en-US" sz="1200" dirty="0">
                          <a:solidFill>
                            <a:srgbClr val="1C1549"/>
                          </a:solidFill>
                          <a:latin typeface="Arial" charset="0"/>
                          <a:ea typeface="Arial" charset="0"/>
                          <a:cs typeface="Arial" charset="0"/>
                        </a:rPr>
                        <a:t>Canoeing</a:t>
                      </a:r>
                    </a:p>
                    <a:p>
                      <a:r>
                        <a:rPr lang="en-US" sz="1200" dirty="0">
                          <a:solidFill>
                            <a:srgbClr val="1C1549"/>
                          </a:solidFill>
                          <a:latin typeface="Arial" charset="0"/>
                          <a:ea typeface="Arial" charset="0"/>
                          <a:cs typeface="Arial" charset="0"/>
                        </a:rPr>
                        <a:t>Hill Walking  Orienteering</a:t>
                      </a:r>
                    </a:p>
                    <a:p>
                      <a:r>
                        <a:rPr lang="en-US" sz="1200" dirty="0">
                          <a:solidFill>
                            <a:srgbClr val="1C1549"/>
                          </a:solidFill>
                          <a:latin typeface="Arial" charset="0"/>
                          <a:ea typeface="Arial" charset="0"/>
                          <a:cs typeface="Arial" charset="0"/>
                        </a:rPr>
                        <a:t>Horse Riding Mountain Biking</a:t>
                      </a:r>
                    </a:p>
                    <a:p>
                      <a:r>
                        <a:rPr lang="en-US" sz="1200" dirty="0">
                          <a:solidFill>
                            <a:srgbClr val="1C1549"/>
                          </a:solidFill>
                          <a:latin typeface="Arial" charset="0"/>
                          <a:ea typeface="Arial" charset="0"/>
                          <a:cs typeface="Arial" charset="0"/>
                        </a:rPr>
                        <a:t>Rock Climbing Sailing</a:t>
                      </a:r>
                    </a:p>
                    <a:p>
                      <a:r>
                        <a:rPr lang="en-US" sz="1200" dirty="0">
                          <a:solidFill>
                            <a:srgbClr val="1C1549"/>
                          </a:solidFill>
                          <a:latin typeface="Arial" charset="0"/>
                          <a:ea typeface="Arial" charset="0"/>
                          <a:cs typeface="Arial" charset="0"/>
                        </a:rPr>
                        <a:t>Skiing or Snowboarding Windsurfing</a:t>
                      </a:r>
                      <a:endParaRPr lang="en-GB" sz="1200" dirty="0">
                        <a:solidFill>
                          <a:srgbClr val="1C1549"/>
                        </a:solidFill>
                        <a:latin typeface="Arial" charset="0"/>
                        <a:ea typeface="Arial" charset="0"/>
                        <a:cs typeface="Arial" charset="0"/>
                      </a:endParaRPr>
                    </a:p>
                  </a:txBody>
                  <a:tcPr>
                    <a:solidFill>
                      <a:srgbClr val="D2DEEF"/>
                    </a:solidFill>
                  </a:tcPr>
                </a:tc>
                <a:tc>
                  <a:txBody>
                    <a:bodyPr/>
                    <a:lstStyle/>
                    <a:p>
                      <a:r>
                        <a:rPr lang="en-US" sz="1200" dirty="0">
                          <a:solidFill>
                            <a:srgbClr val="1C1549"/>
                          </a:solidFill>
                          <a:latin typeface="Arial" charset="0"/>
                          <a:ea typeface="Arial" charset="0"/>
                          <a:cs typeface="Arial" charset="0"/>
                        </a:rPr>
                        <a:t>Competitive Swimming</a:t>
                      </a:r>
                    </a:p>
                    <a:p>
                      <a:r>
                        <a:rPr lang="en-US" sz="1200" dirty="0">
                          <a:solidFill>
                            <a:srgbClr val="1C1549"/>
                          </a:solidFill>
                          <a:latin typeface="Arial" charset="0"/>
                          <a:ea typeface="Arial" charset="0"/>
                          <a:cs typeface="Arial" charset="0"/>
                        </a:rPr>
                        <a:t>Life Saving or Personal Survival</a:t>
                      </a:r>
                    </a:p>
                    <a:p>
                      <a:r>
                        <a:rPr lang="en-US" sz="1200" dirty="0">
                          <a:solidFill>
                            <a:srgbClr val="1C1549"/>
                          </a:solidFill>
                          <a:latin typeface="Arial" charset="0"/>
                          <a:ea typeface="Arial" charset="0"/>
                          <a:cs typeface="Arial" charset="0"/>
                        </a:rPr>
                        <a:t>Water Polo</a:t>
                      </a:r>
                      <a:endParaRPr lang="en-GB" sz="1200" dirty="0">
                        <a:solidFill>
                          <a:srgbClr val="1C1549"/>
                        </a:solidFill>
                        <a:latin typeface="Arial" charset="0"/>
                        <a:ea typeface="Arial" charset="0"/>
                        <a:cs typeface="Arial" charset="0"/>
                      </a:endParaRPr>
                    </a:p>
                  </a:txBody>
                  <a:tcPr>
                    <a:solidFill>
                      <a:srgbClr val="D2DEEF"/>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217282" y="1675281"/>
            <a:ext cx="8410669" cy="369332"/>
          </a:xfrm>
          <a:prstGeom prst="rect">
            <a:avLst/>
          </a:prstGeom>
        </p:spPr>
        <p:txBody>
          <a:bodyPr wrap="square">
            <a:spAutoFit/>
          </a:bodyPr>
          <a:lstStyle/>
          <a:p>
            <a:r>
              <a:rPr lang="en-GB" dirty="0">
                <a:solidFill>
                  <a:srgbClr val="1C1549"/>
                </a:solidFill>
                <a:latin typeface="Arial" charset="0"/>
                <a:ea typeface="Arial" charset="0"/>
                <a:cs typeface="Arial" charset="0"/>
              </a:rPr>
              <a:t>Students must be assessed in four of the following sports.</a:t>
            </a:r>
          </a:p>
        </p:txBody>
      </p:sp>
      <p:pic>
        <p:nvPicPr>
          <p:cNvPr id="5" name="Audio 4">
            <a:hlinkClick r:id="" action="ppaction://media"/>
            <a:extLst>
              <a:ext uri="{FF2B5EF4-FFF2-40B4-BE49-F238E27FC236}">
                <a16:creationId xmlns:a16="http://schemas.microsoft.com/office/drawing/2014/main" id="{70EC82B0-7E2F-E349-BEAC-155D2156C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82861020"/>
      </p:ext>
    </p:extLst>
  </p:cSld>
  <p:clrMapOvr>
    <a:masterClrMapping/>
  </p:clrMapOvr>
  <mc:AlternateContent xmlns:mc="http://schemas.openxmlformats.org/markup-compatibility/2006" xmlns:p14="http://schemas.microsoft.com/office/powerpoint/2010/main">
    <mc:Choice Requires="p14">
      <p:transition spd="slow" p14:dur="2000" advTm="15438"/>
    </mc:Choice>
    <mc:Fallback xmlns="">
      <p:transition spd="slow" advTm="1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8429" y="355477"/>
            <a:ext cx="7053942"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The Arts/ 0410 Music</a:t>
            </a:r>
          </a:p>
        </p:txBody>
      </p:sp>
      <p:sp>
        <p:nvSpPr>
          <p:cNvPr id="5" name="Content Placeholder 2"/>
          <p:cNvSpPr txBox="1">
            <a:spLocks/>
          </p:cNvSpPr>
          <p:nvPr/>
        </p:nvSpPr>
        <p:spPr>
          <a:xfrm>
            <a:off x="619596" y="1865014"/>
            <a:ext cx="7886700" cy="43272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dirty="0">
                <a:solidFill>
                  <a:srgbClr val="002060"/>
                </a:solidFill>
                <a:latin typeface="Arial" panose="020B0604020202020204" pitchFamily="34" charset="0"/>
                <a:ea typeface="Tahoma" panose="020B0604030504040204" pitchFamily="34" charset="0"/>
                <a:cs typeface="Arial" panose="020B0604020202020204" pitchFamily="34" charset="0"/>
              </a:rPr>
            </a:br>
            <a:r>
              <a:rPr lang="en-US" sz="1800" dirty="0">
                <a:solidFill>
                  <a:srgbClr val="002060"/>
                </a:solidFill>
                <a:latin typeface="Arial" panose="020B0604020202020204" pitchFamily="34" charset="0"/>
                <a:ea typeface="Tahoma" panose="020B0604030504040204" pitchFamily="34" charset="0"/>
                <a:cs typeface="Arial" panose="020B0604020202020204" pitchFamily="34" charset="0"/>
              </a:rPr>
              <a:t> </a:t>
            </a:r>
          </a:p>
          <a:p>
            <a:pPr marL="0" indent="0">
              <a:buFont typeface="Arial" panose="020B0604020202020204" pitchFamily="34" charset="0"/>
              <a:buNone/>
            </a:pPr>
            <a:endParaRPr lang="en-US" sz="18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57CD67-FE80-B844-8692-4F11AAB169E4}"/>
              </a:ext>
            </a:extLst>
          </p:cNvPr>
          <p:cNvSpPr txBox="1"/>
          <p:nvPr/>
        </p:nvSpPr>
        <p:spPr>
          <a:xfrm>
            <a:off x="3637839" y="1202578"/>
            <a:ext cx="4333046" cy="461665"/>
          </a:xfrm>
          <a:prstGeom prst="rect">
            <a:avLst/>
          </a:prstGeom>
          <a:noFill/>
        </p:spPr>
        <p:txBody>
          <a:bodyPr wrap="none" rtlCol="0">
            <a:spAutoFit/>
          </a:bodyPr>
          <a:lstStyle/>
          <a:p>
            <a:r>
              <a:rPr lang="en-US" sz="2400" dirty="0"/>
              <a:t>Eligibility &amp; Criteria for selection  </a:t>
            </a:r>
          </a:p>
        </p:txBody>
      </p:sp>
      <p:sp>
        <p:nvSpPr>
          <p:cNvPr id="8" name="TextBox 7">
            <a:extLst>
              <a:ext uri="{FF2B5EF4-FFF2-40B4-BE49-F238E27FC236}">
                <a16:creationId xmlns:a16="http://schemas.microsoft.com/office/drawing/2014/main" id="{00050CB1-2A60-8340-A995-CEC68C05EA72}"/>
              </a:ext>
            </a:extLst>
          </p:cNvPr>
          <p:cNvSpPr txBox="1"/>
          <p:nvPr/>
        </p:nvSpPr>
        <p:spPr>
          <a:xfrm>
            <a:off x="3091544" y="1865014"/>
            <a:ext cx="5861066" cy="5078313"/>
          </a:xfrm>
          <a:prstGeom prst="rect">
            <a:avLst/>
          </a:prstGeom>
          <a:noFill/>
        </p:spPr>
        <p:txBody>
          <a:bodyPr wrap="square" rtlCol="0">
            <a:spAutoFit/>
          </a:bodyPr>
          <a:lstStyle/>
          <a:p>
            <a:pPr marL="342900" indent="-342900">
              <a:buAutoNum type="arabicPeriod"/>
            </a:pPr>
            <a:r>
              <a:rPr lang="en-US" dirty="0"/>
              <a:t>Students must already be learning &amp; playing a Music instrument.</a:t>
            </a:r>
          </a:p>
          <a:p>
            <a:pPr marL="342900" indent="-342900">
              <a:buAutoNum type="arabicPeriod"/>
            </a:pPr>
            <a:endParaRPr lang="en-US" dirty="0"/>
          </a:p>
          <a:p>
            <a:pPr marL="342900" indent="-342900">
              <a:buAutoNum type="arabicPeriod"/>
            </a:pPr>
            <a:r>
              <a:rPr lang="en-US" dirty="0"/>
              <a:t>It is strongly recommended that students need to have attained at least a Grade 4 Music Theory &amp; Practical certifications from the ABRSM or standard equivalent exam boards.</a:t>
            </a:r>
          </a:p>
          <a:p>
            <a:pPr marL="342900" indent="-342900">
              <a:buAutoNum type="arabicPeriod"/>
            </a:pPr>
            <a:endParaRPr lang="en-US" dirty="0"/>
          </a:p>
          <a:p>
            <a:pPr marL="342900" indent="-342900">
              <a:buAutoNum type="arabicPeriod" startAt="3"/>
            </a:pPr>
            <a:r>
              <a:rPr lang="en-US" dirty="0"/>
              <a:t>Students need to continue with their Music theory &amp;  </a:t>
            </a:r>
          </a:p>
          <a:p>
            <a:r>
              <a:rPr lang="en-US" dirty="0"/>
              <a:t>      instrumental studies with their external music instructors </a:t>
            </a:r>
          </a:p>
          <a:p>
            <a:r>
              <a:rPr lang="en-US" dirty="0"/>
              <a:t>      (paid for, at their own expenses).</a:t>
            </a:r>
          </a:p>
          <a:p>
            <a:endParaRPr lang="en-US" dirty="0"/>
          </a:p>
          <a:p>
            <a:pPr marL="342900" indent="-342900">
              <a:buAutoNum type="arabicPeriod" startAt="4"/>
            </a:pPr>
            <a:r>
              <a:rPr lang="en-US" dirty="0"/>
              <a:t>Potential applicants may arrange to see the school’s </a:t>
            </a:r>
          </a:p>
          <a:p>
            <a:r>
              <a:rPr lang="en-US" dirty="0"/>
              <a:t>      music teachers personally for more information.</a:t>
            </a:r>
          </a:p>
          <a:p>
            <a:endParaRPr lang="en-US" dirty="0"/>
          </a:p>
          <a:p>
            <a:pPr marL="342900" indent="-342900">
              <a:buAutoNum type="arabicPeriod" startAt="5"/>
            </a:pPr>
            <a:r>
              <a:rPr lang="en-US" dirty="0"/>
              <a:t>Interested applicants who do not meet the criteria , may see Ms. Arleen Teo for an audition, or a discussion.</a:t>
            </a:r>
          </a:p>
          <a:p>
            <a:endParaRPr lang="en-US" dirty="0"/>
          </a:p>
        </p:txBody>
      </p:sp>
      <p:pic>
        <p:nvPicPr>
          <p:cNvPr id="11" name="Picture 10">
            <a:extLst>
              <a:ext uri="{FF2B5EF4-FFF2-40B4-BE49-F238E27FC236}">
                <a16:creationId xmlns:a16="http://schemas.microsoft.com/office/drawing/2014/main" id="{28D65EE3-86CA-334F-88DD-7D791E984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433410"/>
            <a:ext cx="2769961" cy="5087133"/>
          </a:xfrm>
          <a:prstGeom prst="rect">
            <a:avLst/>
          </a:prstGeom>
        </p:spPr>
      </p:pic>
      <p:pic>
        <p:nvPicPr>
          <p:cNvPr id="3" name="Audio 2">
            <a:hlinkClick r:id="" action="ppaction://media"/>
            <a:extLst>
              <a:ext uri="{FF2B5EF4-FFF2-40B4-BE49-F238E27FC236}">
                <a16:creationId xmlns:a16="http://schemas.microsoft.com/office/drawing/2014/main" id="{51783A46-D914-804C-974F-A11D403216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32723863"/>
      </p:ext>
    </p:extLst>
  </p:cSld>
  <p:clrMapOvr>
    <a:masterClrMapping/>
  </p:clrMapOvr>
  <mc:AlternateContent xmlns:mc="http://schemas.openxmlformats.org/markup-compatibility/2006" xmlns:p14="http://schemas.microsoft.com/office/powerpoint/2010/main">
    <mc:Choice Requires="p14">
      <p:transition spd="slow" p14:dur="2000" advTm="23582"/>
    </mc:Choice>
    <mc:Fallback xmlns="">
      <p:transition spd="slow" advTm="23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952"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at ACS (International)</a:t>
            </a:r>
          </a:p>
        </p:txBody>
      </p:sp>
      <p:graphicFrame>
        <p:nvGraphicFramePr>
          <p:cNvPr id="6" name="Table 5"/>
          <p:cNvGraphicFramePr>
            <a:graphicFrameLocks noGrp="1"/>
          </p:cNvGraphicFramePr>
          <p:nvPr>
            <p:extLst>
              <p:ext uri="{D42A27DB-BD31-4B8C-83A1-F6EECF244321}">
                <p14:modId xmlns:p14="http://schemas.microsoft.com/office/powerpoint/2010/main" val="4152672562"/>
              </p:ext>
            </p:extLst>
          </p:nvPr>
        </p:nvGraphicFramePr>
        <p:xfrm>
          <a:off x="1148576" y="2330762"/>
          <a:ext cx="7170479" cy="1188720"/>
        </p:xfrm>
        <a:graphic>
          <a:graphicData uri="http://schemas.openxmlformats.org/drawingml/2006/table">
            <a:tbl>
              <a:tblPr firstRow="1" bandRow="1">
                <a:tableStyleId>{5C22544A-7EE6-4342-B048-85BDC9FD1C3A}</a:tableStyleId>
              </a:tblPr>
              <a:tblGrid>
                <a:gridCol w="1887145">
                  <a:extLst>
                    <a:ext uri="{9D8B030D-6E8A-4147-A177-3AD203B41FA5}">
                      <a16:colId xmlns:a16="http://schemas.microsoft.com/office/drawing/2014/main" val="20000"/>
                    </a:ext>
                  </a:extLst>
                </a:gridCol>
                <a:gridCol w="754762">
                  <a:extLst>
                    <a:ext uri="{9D8B030D-6E8A-4147-A177-3AD203B41FA5}">
                      <a16:colId xmlns:a16="http://schemas.microsoft.com/office/drawing/2014/main" val="20001"/>
                    </a:ext>
                  </a:extLst>
                </a:gridCol>
                <a:gridCol w="754762">
                  <a:extLst>
                    <a:ext uri="{9D8B030D-6E8A-4147-A177-3AD203B41FA5}">
                      <a16:colId xmlns:a16="http://schemas.microsoft.com/office/drawing/2014/main" val="20002"/>
                    </a:ext>
                  </a:extLst>
                </a:gridCol>
                <a:gridCol w="754762">
                  <a:extLst>
                    <a:ext uri="{9D8B030D-6E8A-4147-A177-3AD203B41FA5}">
                      <a16:colId xmlns:a16="http://schemas.microsoft.com/office/drawing/2014/main" val="20003"/>
                    </a:ext>
                  </a:extLst>
                </a:gridCol>
                <a:gridCol w="754762">
                  <a:extLst>
                    <a:ext uri="{9D8B030D-6E8A-4147-A177-3AD203B41FA5}">
                      <a16:colId xmlns:a16="http://schemas.microsoft.com/office/drawing/2014/main" val="20004"/>
                    </a:ext>
                  </a:extLst>
                </a:gridCol>
                <a:gridCol w="754762">
                  <a:extLst>
                    <a:ext uri="{9D8B030D-6E8A-4147-A177-3AD203B41FA5}">
                      <a16:colId xmlns:a16="http://schemas.microsoft.com/office/drawing/2014/main" val="339476170"/>
                    </a:ext>
                  </a:extLst>
                </a:gridCol>
                <a:gridCol w="754762">
                  <a:extLst>
                    <a:ext uri="{9D8B030D-6E8A-4147-A177-3AD203B41FA5}">
                      <a16:colId xmlns:a16="http://schemas.microsoft.com/office/drawing/2014/main" val="549576523"/>
                    </a:ext>
                  </a:extLst>
                </a:gridCol>
                <a:gridCol w="754762">
                  <a:extLst>
                    <a:ext uri="{9D8B030D-6E8A-4147-A177-3AD203B41FA5}">
                      <a16:colId xmlns:a16="http://schemas.microsoft.com/office/drawing/2014/main" val="539837343"/>
                    </a:ext>
                  </a:extLst>
                </a:gridCol>
              </a:tblGrid>
              <a:tr h="370840">
                <a:tc>
                  <a:txBody>
                    <a:bodyPr/>
                    <a:lstStyle/>
                    <a:p>
                      <a:r>
                        <a:rPr lang="en-US" sz="2000" dirty="0"/>
                        <a:t>IGCSE</a:t>
                      </a:r>
                      <a:r>
                        <a:rPr lang="en-US" sz="2000" baseline="0" dirty="0"/>
                        <a:t> Results</a:t>
                      </a:r>
                      <a:endParaRPr lang="en-US" sz="2000" dirty="0"/>
                    </a:p>
                  </a:txBody>
                  <a:tcPr/>
                </a:tc>
                <a:tc>
                  <a:txBody>
                    <a:bodyPr/>
                    <a:lstStyle/>
                    <a:p>
                      <a:pPr algn="ctr"/>
                      <a:r>
                        <a:rPr lang="en-US" sz="2000" dirty="0"/>
                        <a:t>2013</a:t>
                      </a:r>
                    </a:p>
                  </a:txBody>
                  <a:tcPr/>
                </a:tc>
                <a:tc>
                  <a:txBody>
                    <a:bodyPr/>
                    <a:lstStyle/>
                    <a:p>
                      <a:pPr algn="ctr"/>
                      <a:r>
                        <a:rPr lang="en-US" sz="2000" dirty="0"/>
                        <a:t>2014</a:t>
                      </a:r>
                    </a:p>
                  </a:txBody>
                  <a:tcPr/>
                </a:tc>
                <a:tc>
                  <a:txBody>
                    <a:bodyPr/>
                    <a:lstStyle/>
                    <a:p>
                      <a:pPr algn="ctr"/>
                      <a:r>
                        <a:rPr lang="en-US" sz="2000" dirty="0"/>
                        <a:t>2015</a:t>
                      </a:r>
                    </a:p>
                  </a:txBody>
                  <a:tcPr/>
                </a:tc>
                <a:tc>
                  <a:txBody>
                    <a:bodyPr/>
                    <a:lstStyle/>
                    <a:p>
                      <a:pPr algn="ctr"/>
                      <a:r>
                        <a:rPr lang="en-US" sz="2000" dirty="0"/>
                        <a:t>2016</a:t>
                      </a:r>
                    </a:p>
                  </a:txBody>
                  <a:tcPr/>
                </a:tc>
                <a:tc>
                  <a:txBody>
                    <a:bodyPr/>
                    <a:lstStyle/>
                    <a:p>
                      <a:pPr algn="ctr"/>
                      <a:r>
                        <a:rPr lang="en-US" sz="2000" dirty="0"/>
                        <a:t>2017</a:t>
                      </a:r>
                    </a:p>
                  </a:txBody>
                  <a:tcPr/>
                </a:tc>
                <a:tc>
                  <a:txBody>
                    <a:bodyPr/>
                    <a:lstStyle/>
                    <a:p>
                      <a:pPr algn="ctr"/>
                      <a:r>
                        <a:rPr lang="en-US" sz="2000" dirty="0"/>
                        <a:t>2018</a:t>
                      </a:r>
                    </a:p>
                  </a:txBody>
                  <a:tcPr/>
                </a:tc>
                <a:tc>
                  <a:txBody>
                    <a:bodyPr/>
                    <a:lstStyle/>
                    <a:p>
                      <a:pPr algn="ctr"/>
                      <a:r>
                        <a:rPr lang="en-US" sz="2000" dirty="0"/>
                        <a:t>2019</a:t>
                      </a:r>
                    </a:p>
                  </a:txBody>
                  <a:tcPr/>
                </a:tc>
                <a:extLst>
                  <a:ext uri="{0D108BD9-81ED-4DB2-BD59-A6C34878D82A}">
                    <a16:rowId xmlns:a16="http://schemas.microsoft.com/office/drawing/2014/main" val="10000"/>
                  </a:ext>
                </a:extLst>
              </a:tr>
              <a:tr h="370840">
                <a:tc>
                  <a:txBody>
                    <a:bodyPr/>
                    <a:lstStyle/>
                    <a:p>
                      <a:r>
                        <a:rPr lang="en-US" sz="2000" dirty="0">
                          <a:solidFill>
                            <a:srgbClr val="251A6C"/>
                          </a:solidFill>
                        </a:rPr>
                        <a:t>Pass Rate</a:t>
                      </a:r>
                      <a:r>
                        <a:rPr lang="en-US" sz="2000" baseline="0" dirty="0">
                          <a:solidFill>
                            <a:srgbClr val="251A6C"/>
                          </a:solidFill>
                        </a:rPr>
                        <a:t> %</a:t>
                      </a:r>
                      <a:endParaRPr lang="en-US" sz="2000" dirty="0">
                        <a:solidFill>
                          <a:srgbClr val="251A6C"/>
                        </a:solidFill>
                      </a:endParaRPr>
                    </a:p>
                  </a:txBody>
                  <a:tcPr/>
                </a:tc>
                <a:tc>
                  <a:txBody>
                    <a:bodyPr/>
                    <a:lstStyle/>
                    <a:p>
                      <a:pPr algn="ctr"/>
                      <a:r>
                        <a:rPr lang="en-US" sz="2000" dirty="0">
                          <a:solidFill>
                            <a:srgbClr val="251A6C"/>
                          </a:solidFill>
                        </a:rPr>
                        <a:t>90</a:t>
                      </a:r>
                    </a:p>
                  </a:txBody>
                  <a:tcPr/>
                </a:tc>
                <a:tc>
                  <a:txBody>
                    <a:bodyPr/>
                    <a:lstStyle/>
                    <a:p>
                      <a:pPr algn="ctr"/>
                      <a:r>
                        <a:rPr lang="en-US" sz="2000" dirty="0">
                          <a:solidFill>
                            <a:srgbClr val="251A6C"/>
                          </a:solidFill>
                        </a:rPr>
                        <a:t>91</a:t>
                      </a:r>
                    </a:p>
                  </a:txBody>
                  <a:tcPr/>
                </a:tc>
                <a:tc>
                  <a:txBody>
                    <a:bodyPr/>
                    <a:lstStyle/>
                    <a:p>
                      <a:pPr algn="ctr"/>
                      <a:r>
                        <a:rPr lang="en-US" sz="2000" dirty="0">
                          <a:solidFill>
                            <a:srgbClr val="251A6C"/>
                          </a:solidFill>
                        </a:rPr>
                        <a:t>92</a:t>
                      </a:r>
                    </a:p>
                  </a:txBody>
                  <a:tcPr/>
                </a:tc>
                <a:tc>
                  <a:txBody>
                    <a:bodyPr/>
                    <a:lstStyle/>
                    <a:p>
                      <a:pPr algn="ctr"/>
                      <a:r>
                        <a:rPr lang="en-US" sz="2000" dirty="0">
                          <a:solidFill>
                            <a:srgbClr val="251A6C"/>
                          </a:solidFill>
                        </a:rPr>
                        <a:t>92</a:t>
                      </a:r>
                    </a:p>
                  </a:txBody>
                  <a:tcPr/>
                </a:tc>
                <a:tc>
                  <a:txBody>
                    <a:bodyPr/>
                    <a:lstStyle/>
                    <a:p>
                      <a:pPr algn="ctr"/>
                      <a:r>
                        <a:rPr lang="en-US" sz="2000" dirty="0">
                          <a:solidFill>
                            <a:srgbClr val="251A6C"/>
                          </a:solidFill>
                        </a:rPr>
                        <a:t>95</a:t>
                      </a:r>
                    </a:p>
                  </a:txBody>
                  <a:tcPr/>
                </a:tc>
                <a:tc>
                  <a:txBody>
                    <a:bodyPr/>
                    <a:lstStyle/>
                    <a:p>
                      <a:pPr algn="ctr"/>
                      <a:r>
                        <a:rPr lang="en-US" sz="2000" dirty="0">
                          <a:solidFill>
                            <a:srgbClr val="251A6C"/>
                          </a:solidFill>
                        </a:rPr>
                        <a:t>92</a:t>
                      </a:r>
                    </a:p>
                  </a:txBody>
                  <a:tcPr/>
                </a:tc>
                <a:tc>
                  <a:txBody>
                    <a:bodyPr/>
                    <a:lstStyle/>
                    <a:p>
                      <a:pPr algn="ctr"/>
                      <a:r>
                        <a:rPr lang="en-US" sz="2000" dirty="0">
                          <a:solidFill>
                            <a:srgbClr val="251A6C"/>
                          </a:solidFill>
                        </a:rPr>
                        <a:t>93</a:t>
                      </a:r>
                    </a:p>
                  </a:txBody>
                  <a:tcPr/>
                </a:tc>
                <a:extLst>
                  <a:ext uri="{0D108BD9-81ED-4DB2-BD59-A6C34878D82A}">
                    <a16:rowId xmlns:a16="http://schemas.microsoft.com/office/drawing/2014/main" val="10001"/>
                  </a:ext>
                </a:extLst>
              </a:tr>
              <a:tr h="370840">
                <a:tc>
                  <a:txBody>
                    <a:bodyPr/>
                    <a:lstStyle/>
                    <a:p>
                      <a:r>
                        <a:rPr lang="en-US" sz="2000" dirty="0">
                          <a:solidFill>
                            <a:srgbClr val="251A6C"/>
                          </a:solidFill>
                        </a:rPr>
                        <a:t>Distinction</a:t>
                      </a:r>
                      <a:r>
                        <a:rPr lang="en-US" sz="2000" baseline="0" dirty="0">
                          <a:solidFill>
                            <a:srgbClr val="251A6C"/>
                          </a:solidFill>
                        </a:rPr>
                        <a:t> %</a:t>
                      </a:r>
                      <a:endParaRPr lang="en-US" sz="2000" dirty="0">
                        <a:solidFill>
                          <a:srgbClr val="251A6C"/>
                        </a:solidFill>
                      </a:endParaRPr>
                    </a:p>
                  </a:txBody>
                  <a:tcPr/>
                </a:tc>
                <a:tc>
                  <a:txBody>
                    <a:bodyPr/>
                    <a:lstStyle/>
                    <a:p>
                      <a:pPr algn="ctr"/>
                      <a:r>
                        <a:rPr lang="en-US" sz="2000" dirty="0">
                          <a:solidFill>
                            <a:srgbClr val="251A6C"/>
                          </a:solidFill>
                        </a:rPr>
                        <a:t>45</a:t>
                      </a:r>
                    </a:p>
                  </a:txBody>
                  <a:tcPr/>
                </a:tc>
                <a:tc>
                  <a:txBody>
                    <a:bodyPr/>
                    <a:lstStyle/>
                    <a:p>
                      <a:pPr algn="ctr"/>
                      <a:r>
                        <a:rPr lang="en-US" sz="2000" dirty="0">
                          <a:solidFill>
                            <a:srgbClr val="251A6C"/>
                          </a:solidFill>
                        </a:rPr>
                        <a:t>48</a:t>
                      </a:r>
                    </a:p>
                  </a:txBody>
                  <a:tcPr/>
                </a:tc>
                <a:tc>
                  <a:txBody>
                    <a:bodyPr/>
                    <a:lstStyle/>
                    <a:p>
                      <a:pPr algn="ctr"/>
                      <a:r>
                        <a:rPr lang="en-US" sz="2000" dirty="0">
                          <a:solidFill>
                            <a:srgbClr val="251A6C"/>
                          </a:solidFill>
                        </a:rPr>
                        <a:t>53</a:t>
                      </a:r>
                    </a:p>
                  </a:txBody>
                  <a:tcPr/>
                </a:tc>
                <a:tc>
                  <a:txBody>
                    <a:bodyPr/>
                    <a:lstStyle/>
                    <a:p>
                      <a:pPr algn="ctr"/>
                      <a:r>
                        <a:rPr lang="en-US" sz="2000" dirty="0">
                          <a:solidFill>
                            <a:srgbClr val="251A6C"/>
                          </a:solidFill>
                        </a:rPr>
                        <a:t>50</a:t>
                      </a:r>
                    </a:p>
                  </a:txBody>
                  <a:tcPr/>
                </a:tc>
                <a:tc>
                  <a:txBody>
                    <a:bodyPr/>
                    <a:lstStyle/>
                    <a:p>
                      <a:pPr algn="ctr"/>
                      <a:r>
                        <a:rPr lang="en-US" sz="2000" dirty="0">
                          <a:solidFill>
                            <a:srgbClr val="251A6C"/>
                          </a:solidFill>
                        </a:rPr>
                        <a:t>57</a:t>
                      </a:r>
                    </a:p>
                  </a:txBody>
                  <a:tcPr/>
                </a:tc>
                <a:tc>
                  <a:txBody>
                    <a:bodyPr/>
                    <a:lstStyle/>
                    <a:p>
                      <a:pPr algn="ctr"/>
                      <a:r>
                        <a:rPr lang="en-US" sz="2000" dirty="0">
                          <a:solidFill>
                            <a:srgbClr val="251A6C"/>
                          </a:solidFill>
                        </a:rPr>
                        <a:t>49</a:t>
                      </a:r>
                    </a:p>
                  </a:txBody>
                  <a:tcPr/>
                </a:tc>
                <a:tc>
                  <a:txBody>
                    <a:bodyPr/>
                    <a:lstStyle/>
                    <a:p>
                      <a:pPr algn="ctr"/>
                      <a:r>
                        <a:rPr lang="en-US" sz="2000" dirty="0">
                          <a:solidFill>
                            <a:srgbClr val="251A6C"/>
                          </a:solidFill>
                        </a:rPr>
                        <a:t>53</a:t>
                      </a:r>
                    </a:p>
                  </a:txBody>
                  <a:tcPr/>
                </a:tc>
                <a:extLst>
                  <a:ext uri="{0D108BD9-81ED-4DB2-BD59-A6C34878D82A}">
                    <a16:rowId xmlns:a16="http://schemas.microsoft.com/office/drawing/2014/main" val="10002"/>
                  </a:ext>
                </a:extLst>
              </a:tr>
            </a:tbl>
          </a:graphicData>
        </a:graphic>
      </p:graphicFrame>
      <p:sp>
        <p:nvSpPr>
          <p:cNvPr id="7" name="Rectangle 6"/>
          <p:cNvSpPr/>
          <p:nvPr/>
        </p:nvSpPr>
        <p:spPr>
          <a:xfrm>
            <a:off x="1148575" y="4348536"/>
            <a:ext cx="8530683" cy="369332"/>
          </a:xfrm>
          <a:prstGeom prst="rect">
            <a:avLst/>
          </a:prstGeom>
        </p:spPr>
        <p:txBody>
          <a:bodyPr wrap="square">
            <a:spAutoFit/>
          </a:bodyPr>
          <a:lstStyle/>
          <a:p>
            <a:r>
              <a:rPr lang="en-US" dirty="0">
                <a:solidFill>
                  <a:srgbClr val="1A1549"/>
                </a:solidFill>
                <a:latin typeface="Arial" charset="0"/>
              </a:rPr>
              <a:t>Distinction refers to students who achieve an A or A* in their studies.</a:t>
            </a:r>
          </a:p>
        </p:txBody>
      </p:sp>
      <p:pic>
        <p:nvPicPr>
          <p:cNvPr id="2" name="Audio 1">
            <a:hlinkClick r:id="" action="ppaction://media"/>
            <a:extLst>
              <a:ext uri="{FF2B5EF4-FFF2-40B4-BE49-F238E27FC236}">
                <a16:creationId xmlns:a16="http://schemas.microsoft.com/office/drawing/2014/main" id="{D0B42E96-5F44-CF47-B2AD-5692F04B0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88519660"/>
      </p:ext>
    </p:extLst>
  </p:cSld>
  <p:clrMapOvr>
    <a:masterClrMapping/>
  </p:clrMapOvr>
  <mc:AlternateContent xmlns:mc="http://schemas.openxmlformats.org/markup-compatibility/2006" xmlns:p14="http://schemas.microsoft.com/office/powerpoint/2010/main">
    <mc:Choice Requires="p14">
      <p:transition spd="slow" p14:dur="2000" advTm="27278"/>
    </mc:Choice>
    <mc:Fallback xmlns="">
      <p:transition spd="slow" advTm="2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The Arts/ 0410 Music</a:t>
            </a:r>
          </a:p>
        </p:txBody>
      </p:sp>
      <p:graphicFrame>
        <p:nvGraphicFramePr>
          <p:cNvPr id="2" name="Table 1">
            <a:extLst>
              <a:ext uri="{FF2B5EF4-FFF2-40B4-BE49-F238E27FC236}">
                <a16:creationId xmlns:a16="http://schemas.microsoft.com/office/drawing/2014/main" id="{92B0DB90-433E-A240-99F4-3DCBDD2D4790}"/>
              </a:ext>
            </a:extLst>
          </p:cNvPr>
          <p:cNvGraphicFramePr>
            <a:graphicFrameLocks noGrp="1"/>
          </p:cNvGraphicFramePr>
          <p:nvPr/>
        </p:nvGraphicFramePr>
        <p:xfrm>
          <a:off x="218724" y="1945810"/>
          <a:ext cx="8706552" cy="3967991"/>
        </p:xfrm>
        <a:graphic>
          <a:graphicData uri="http://schemas.openxmlformats.org/drawingml/2006/table">
            <a:tbl>
              <a:tblPr firstRow="1" bandRow="1">
                <a:tableStyleId>{5C22544A-7EE6-4342-B048-85BDC9FD1C3A}</a:tableStyleId>
              </a:tblPr>
              <a:tblGrid>
                <a:gridCol w="1775176">
                  <a:extLst>
                    <a:ext uri="{9D8B030D-6E8A-4147-A177-3AD203B41FA5}">
                      <a16:colId xmlns:a16="http://schemas.microsoft.com/office/drawing/2014/main" val="221448939"/>
                    </a:ext>
                  </a:extLst>
                </a:gridCol>
                <a:gridCol w="1003300">
                  <a:extLst>
                    <a:ext uri="{9D8B030D-6E8A-4147-A177-3AD203B41FA5}">
                      <a16:colId xmlns:a16="http://schemas.microsoft.com/office/drawing/2014/main" val="3672748739"/>
                    </a:ext>
                  </a:extLst>
                </a:gridCol>
                <a:gridCol w="977900">
                  <a:extLst>
                    <a:ext uri="{9D8B030D-6E8A-4147-A177-3AD203B41FA5}">
                      <a16:colId xmlns:a16="http://schemas.microsoft.com/office/drawing/2014/main" val="4009158269"/>
                    </a:ext>
                  </a:extLst>
                </a:gridCol>
                <a:gridCol w="1409700">
                  <a:extLst>
                    <a:ext uri="{9D8B030D-6E8A-4147-A177-3AD203B41FA5}">
                      <a16:colId xmlns:a16="http://schemas.microsoft.com/office/drawing/2014/main" val="1499227640"/>
                    </a:ext>
                  </a:extLst>
                </a:gridCol>
                <a:gridCol w="3540476">
                  <a:extLst>
                    <a:ext uri="{9D8B030D-6E8A-4147-A177-3AD203B41FA5}">
                      <a16:colId xmlns:a16="http://schemas.microsoft.com/office/drawing/2014/main" val="103569587"/>
                    </a:ext>
                  </a:extLst>
                </a:gridCol>
              </a:tblGrid>
              <a:tr h="287067">
                <a:tc>
                  <a:txBody>
                    <a:bodyPr/>
                    <a:lstStyle/>
                    <a:p>
                      <a:pPr algn="ctr"/>
                      <a:r>
                        <a:rPr lang="en-US" sz="1800" dirty="0">
                          <a:latin typeface="Arial" charset="0"/>
                          <a:ea typeface="Arial" charset="0"/>
                          <a:cs typeface="Arial" charset="0"/>
                        </a:rPr>
                        <a:t>Component</a:t>
                      </a:r>
                    </a:p>
                  </a:txBody>
                  <a:tcPr/>
                </a:tc>
                <a:tc>
                  <a:txBody>
                    <a:bodyPr/>
                    <a:lstStyle/>
                    <a:p>
                      <a:pPr algn="ctr"/>
                      <a:r>
                        <a:rPr lang="en-US" sz="1800" dirty="0">
                          <a:latin typeface="Arial" charset="0"/>
                          <a:ea typeface="Arial" charset="0"/>
                          <a:cs typeface="Arial" charset="0"/>
                        </a:rPr>
                        <a:t>Time</a:t>
                      </a:r>
                    </a:p>
                  </a:txBody>
                  <a:tcPr/>
                </a:tc>
                <a:tc>
                  <a:txBody>
                    <a:bodyPr/>
                    <a:lstStyle/>
                    <a:p>
                      <a:pPr algn="ctr"/>
                      <a:r>
                        <a:rPr lang="en-US" sz="1800" dirty="0">
                          <a:latin typeface="Arial" charset="0"/>
                          <a:ea typeface="Arial" charset="0"/>
                          <a:cs typeface="Arial" charset="0"/>
                        </a:rPr>
                        <a:t>Marks</a:t>
                      </a:r>
                    </a:p>
                  </a:txBody>
                  <a:tcPr/>
                </a:tc>
                <a:tc>
                  <a:txBody>
                    <a:bodyPr/>
                    <a:lstStyle/>
                    <a:p>
                      <a:pPr algn="ctr"/>
                      <a:r>
                        <a:rPr lang="en-US" sz="1800" dirty="0">
                          <a:latin typeface="Arial" charset="0"/>
                          <a:ea typeface="Arial" charset="0"/>
                          <a:cs typeface="Arial" charset="0"/>
                        </a:rPr>
                        <a:t>Weighting</a:t>
                      </a:r>
                    </a:p>
                  </a:txBody>
                  <a:tcPr/>
                </a:tc>
                <a:tc>
                  <a:txBody>
                    <a:bodyPr/>
                    <a:lstStyle/>
                    <a:p>
                      <a:pPr algn="ctr"/>
                      <a:r>
                        <a:rPr lang="en-US" sz="1800" dirty="0">
                          <a:latin typeface="Arial" charset="0"/>
                          <a:ea typeface="Arial" charset="0"/>
                          <a:cs typeface="Arial" charset="0"/>
                        </a:rPr>
                        <a:t>Description</a:t>
                      </a:r>
                    </a:p>
                  </a:txBody>
                  <a:tcPr/>
                </a:tc>
                <a:extLst>
                  <a:ext uri="{0D108BD9-81ED-4DB2-BD59-A6C34878D82A}">
                    <a16:rowId xmlns:a16="http://schemas.microsoft.com/office/drawing/2014/main" val="4095854123"/>
                  </a:ext>
                </a:extLst>
              </a:tr>
              <a:tr h="495842">
                <a:tc>
                  <a:txBody>
                    <a:bodyPr/>
                    <a:lstStyle/>
                    <a:p>
                      <a:pPr algn="ctr"/>
                      <a:r>
                        <a:rPr lang="en-US" sz="1800" b="1" dirty="0">
                          <a:solidFill>
                            <a:srgbClr val="011893"/>
                          </a:solidFill>
                          <a:latin typeface="Arial" charset="0"/>
                          <a:ea typeface="Arial" charset="0"/>
                          <a:cs typeface="Arial" charset="0"/>
                        </a:rPr>
                        <a:t>1 Listening</a:t>
                      </a:r>
                    </a:p>
                  </a:txBody>
                  <a:tcPr/>
                </a:tc>
                <a:tc>
                  <a:txBody>
                    <a:bodyPr/>
                    <a:lstStyle/>
                    <a:p>
                      <a:pPr algn="ctr"/>
                      <a:r>
                        <a:rPr lang="en-US" sz="1800" dirty="0">
                          <a:solidFill>
                            <a:srgbClr val="011893"/>
                          </a:solidFill>
                          <a:latin typeface="Arial" charset="0"/>
                          <a:ea typeface="Arial" charset="0"/>
                          <a:cs typeface="Arial" charset="0"/>
                        </a:rPr>
                        <a:t>1 hour 15 minutes</a:t>
                      </a:r>
                    </a:p>
                  </a:txBody>
                  <a:tcPr/>
                </a:tc>
                <a:tc>
                  <a:txBody>
                    <a:bodyPr/>
                    <a:lstStyle/>
                    <a:p>
                      <a:pPr algn="ctr"/>
                      <a:r>
                        <a:rPr lang="en-US" sz="1800" dirty="0">
                          <a:solidFill>
                            <a:srgbClr val="011893"/>
                          </a:solidFill>
                          <a:latin typeface="Arial" charset="0"/>
                          <a:ea typeface="Arial" charset="0"/>
                          <a:cs typeface="Arial" charset="0"/>
                        </a:rPr>
                        <a:t>70</a:t>
                      </a:r>
                    </a:p>
                  </a:txBody>
                  <a:tcPr/>
                </a:tc>
                <a:tc>
                  <a:txBody>
                    <a:bodyPr/>
                    <a:lstStyle/>
                    <a:p>
                      <a:pPr algn="ctr"/>
                      <a:r>
                        <a:rPr lang="en-US" sz="1800" dirty="0">
                          <a:solidFill>
                            <a:srgbClr val="011893"/>
                          </a:solidFill>
                          <a:latin typeface="Arial" charset="0"/>
                          <a:ea typeface="Arial" charset="0"/>
                          <a:cs typeface="Arial" charset="0"/>
                        </a:rPr>
                        <a:t>40%</a:t>
                      </a:r>
                    </a:p>
                  </a:txBody>
                  <a:tcPr/>
                </a:tc>
                <a:tc>
                  <a:txBody>
                    <a:bodyPr/>
                    <a:lstStyle/>
                    <a:p>
                      <a:r>
                        <a:rPr lang="en-SG" sz="1800" b="0" kern="1200" dirty="0">
                          <a:solidFill>
                            <a:srgbClr val="011893"/>
                          </a:solidFill>
                          <a:effectLst/>
                          <a:latin typeface="+mn-lt"/>
                          <a:ea typeface="+mn-ea"/>
                          <a:cs typeface="+mn-cs"/>
                        </a:rPr>
                        <a:t>Written examination based on CD recordings supplied by Cambridge International </a:t>
                      </a:r>
                      <a:endParaRPr lang="en-SG" dirty="0">
                        <a:solidFill>
                          <a:srgbClr val="011893"/>
                        </a:solidFill>
                      </a:endParaRPr>
                    </a:p>
                    <a:p>
                      <a:r>
                        <a:rPr lang="en-SG" sz="1800" b="0" kern="1200" dirty="0">
                          <a:solidFill>
                            <a:srgbClr val="011893"/>
                          </a:solidFill>
                          <a:effectLst/>
                          <a:latin typeface="+mn-lt"/>
                          <a:ea typeface="+mn-ea"/>
                          <a:cs typeface="+mn-cs"/>
                        </a:rPr>
                        <a:t>Externally assessed </a:t>
                      </a:r>
                      <a:endParaRPr lang="en-SG" dirty="0">
                        <a:solidFill>
                          <a:srgbClr val="011893"/>
                        </a:solidFill>
                      </a:endParaRPr>
                    </a:p>
                    <a:p>
                      <a:pPr algn="l"/>
                      <a:endParaRPr lang="en-US" sz="900" dirty="0">
                        <a:solidFill>
                          <a:srgbClr val="011893"/>
                        </a:solidFill>
                        <a:latin typeface="Arial" charset="0"/>
                        <a:ea typeface="Arial" charset="0"/>
                        <a:cs typeface="Arial" charset="0"/>
                      </a:endParaRPr>
                    </a:p>
                  </a:txBody>
                  <a:tcPr/>
                </a:tc>
                <a:extLst>
                  <a:ext uri="{0D108BD9-81ED-4DB2-BD59-A6C34878D82A}">
                    <a16:rowId xmlns:a16="http://schemas.microsoft.com/office/drawing/2014/main" val="2214817966"/>
                  </a:ext>
                </a:extLst>
              </a:tr>
              <a:tr h="495842">
                <a:tc>
                  <a:txBody>
                    <a:bodyPr/>
                    <a:lstStyle/>
                    <a:p>
                      <a:pPr algn="ctr"/>
                      <a:r>
                        <a:rPr lang="en-US" sz="1800" b="1" dirty="0">
                          <a:solidFill>
                            <a:srgbClr val="011893"/>
                          </a:solidFill>
                          <a:latin typeface="Arial" charset="0"/>
                          <a:ea typeface="Arial" charset="0"/>
                          <a:cs typeface="Arial" charset="0"/>
                        </a:rPr>
                        <a:t>2 Performing</a:t>
                      </a:r>
                    </a:p>
                  </a:txBody>
                  <a:tcPr/>
                </a:tc>
                <a:tc>
                  <a:txBody>
                    <a:bodyPr/>
                    <a:lstStyle/>
                    <a:p>
                      <a:pPr algn="ctr"/>
                      <a:endParaRPr lang="en-US" sz="1800" dirty="0">
                        <a:solidFill>
                          <a:srgbClr val="011893"/>
                        </a:solidFill>
                        <a:latin typeface="Arial" charset="0"/>
                        <a:ea typeface="Arial" charset="0"/>
                        <a:cs typeface="Arial" charset="0"/>
                      </a:endParaRPr>
                    </a:p>
                  </a:txBody>
                  <a:tcPr/>
                </a:tc>
                <a:tc>
                  <a:txBody>
                    <a:bodyPr/>
                    <a:lstStyle/>
                    <a:p>
                      <a:pPr algn="ctr"/>
                      <a:r>
                        <a:rPr lang="en-US" sz="1800" dirty="0">
                          <a:solidFill>
                            <a:srgbClr val="011893"/>
                          </a:solidFill>
                          <a:latin typeface="Arial" charset="0"/>
                          <a:ea typeface="Arial" charset="0"/>
                          <a:cs typeface="Arial" charset="0"/>
                        </a:rPr>
                        <a:t>50</a:t>
                      </a:r>
                    </a:p>
                  </a:txBody>
                  <a:tcPr/>
                </a:tc>
                <a:tc>
                  <a:txBody>
                    <a:bodyPr/>
                    <a:lstStyle/>
                    <a:p>
                      <a:pPr algn="ctr"/>
                      <a:r>
                        <a:rPr lang="en-US" sz="1800" dirty="0">
                          <a:solidFill>
                            <a:srgbClr val="011893"/>
                          </a:solidFill>
                          <a:latin typeface="Arial" charset="0"/>
                          <a:ea typeface="Arial" charset="0"/>
                          <a:cs typeface="Arial" charset="0"/>
                        </a:rPr>
                        <a:t>30%</a:t>
                      </a:r>
                    </a:p>
                  </a:txBody>
                  <a:tcPr/>
                </a:tc>
                <a:tc>
                  <a:txBody>
                    <a:bodyPr/>
                    <a:lstStyle/>
                    <a:p>
                      <a:r>
                        <a:rPr lang="en-SG" sz="1800" b="0" kern="1200" dirty="0">
                          <a:solidFill>
                            <a:srgbClr val="011893"/>
                          </a:solidFill>
                          <a:effectLst/>
                          <a:latin typeface="+mn-lt"/>
                          <a:ea typeface="+mn-ea"/>
                          <a:cs typeface="+mn-cs"/>
                        </a:rPr>
                        <a:t>Two prepared performances, one individual and one ensemble </a:t>
                      </a:r>
                      <a:endParaRPr lang="en-SG" dirty="0">
                        <a:solidFill>
                          <a:srgbClr val="011893"/>
                        </a:solidFill>
                      </a:endParaRPr>
                    </a:p>
                    <a:p>
                      <a:r>
                        <a:rPr lang="en-SG" sz="1800" b="0" kern="1200" dirty="0">
                          <a:solidFill>
                            <a:srgbClr val="011893"/>
                          </a:solidFill>
                          <a:effectLst/>
                          <a:latin typeface="+mn-lt"/>
                          <a:ea typeface="+mn-ea"/>
                          <a:cs typeface="+mn-cs"/>
                        </a:rPr>
                        <a:t>Internally marked/externally moderated </a:t>
                      </a:r>
                      <a:endParaRPr lang="en-SG" dirty="0">
                        <a:solidFill>
                          <a:srgbClr val="011893"/>
                        </a:solidFill>
                      </a:endParaRPr>
                    </a:p>
                  </a:txBody>
                  <a:tcPr/>
                </a:tc>
                <a:extLst>
                  <a:ext uri="{0D108BD9-81ED-4DB2-BD59-A6C34878D82A}">
                    <a16:rowId xmlns:a16="http://schemas.microsoft.com/office/drawing/2014/main" val="3502091317"/>
                  </a:ext>
                </a:extLst>
              </a:tr>
              <a:tr h="1087631">
                <a:tc>
                  <a:txBody>
                    <a:bodyPr/>
                    <a:lstStyle/>
                    <a:p>
                      <a:pPr algn="ctr"/>
                      <a:r>
                        <a:rPr lang="en-US" sz="1800" b="1" dirty="0">
                          <a:solidFill>
                            <a:srgbClr val="011893"/>
                          </a:solidFill>
                          <a:latin typeface="Arial" charset="0"/>
                          <a:ea typeface="Arial" charset="0"/>
                          <a:cs typeface="Arial" charset="0"/>
                        </a:rPr>
                        <a:t>3 Composing</a:t>
                      </a:r>
                    </a:p>
                  </a:txBody>
                  <a:tcPr/>
                </a:tc>
                <a:tc>
                  <a:txBody>
                    <a:bodyPr/>
                    <a:lstStyle/>
                    <a:p>
                      <a:pPr algn="ctr"/>
                      <a:endParaRPr lang="en-US" sz="1800" dirty="0">
                        <a:solidFill>
                          <a:srgbClr val="011893"/>
                        </a:solidFill>
                        <a:latin typeface="Arial" charset="0"/>
                        <a:ea typeface="Arial" charset="0"/>
                        <a:cs typeface="Arial" charset="0"/>
                      </a:endParaRPr>
                    </a:p>
                  </a:txBody>
                  <a:tcPr/>
                </a:tc>
                <a:tc>
                  <a:txBody>
                    <a:bodyPr/>
                    <a:lstStyle/>
                    <a:p>
                      <a:pPr algn="ctr"/>
                      <a:r>
                        <a:rPr lang="en-US" sz="1800" dirty="0">
                          <a:solidFill>
                            <a:srgbClr val="011893"/>
                          </a:solidFill>
                          <a:latin typeface="Arial" charset="0"/>
                          <a:ea typeface="Arial" charset="0"/>
                          <a:cs typeface="Arial" charset="0"/>
                        </a:rPr>
                        <a:t>100</a:t>
                      </a:r>
                    </a:p>
                    <a:p>
                      <a:pPr algn="ctr"/>
                      <a:r>
                        <a:rPr lang="en-US" sz="1800" dirty="0">
                          <a:solidFill>
                            <a:srgbClr val="011893"/>
                          </a:solidFill>
                          <a:latin typeface="Arial" charset="0"/>
                          <a:ea typeface="Arial" charset="0"/>
                          <a:cs typeface="Arial" charset="0"/>
                        </a:rPr>
                        <a:t>Scaled to 50</a:t>
                      </a:r>
                    </a:p>
                  </a:txBody>
                  <a:tcPr/>
                </a:tc>
                <a:tc>
                  <a:txBody>
                    <a:bodyPr/>
                    <a:lstStyle/>
                    <a:p>
                      <a:pPr algn="ctr"/>
                      <a:r>
                        <a:rPr lang="en-US" sz="1800" dirty="0">
                          <a:solidFill>
                            <a:srgbClr val="011893"/>
                          </a:solidFill>
                          <a:latin typeface="Arial" charset="0"/>
                          <a:ea typeface="Arial" charset="0"/>
                          <a:cs typeface="Arial" charset="0"/>
                        </a:rPr>
                        <a:t>30%</a:t>
                      </a:r>
                    </a:p>
                  </a:txBody>
                  <a:tcPr/>
                </a:tc>
                <a:tc>
                  <a:txBody>
                    <a:bodyPr/>
                    <a:lstStyle/>
                    <a:p>
                      <a:r>
                        <a:rPr lang="en-SG" sz="1800" b="0" kern="1200" dirty="0">
                          <a:solidFill>
                            <a:srgbClr val="011893"/>
                          </a:solidFill>
                          <a:effectLst/>
                          <a:latin typeface="+mn-lt"/>
                          <a:ea typeface="+mn-ea"/>
                          <a:cs typeface="+mn-cs"/>
                        </a:rPr>
                        <a:t>Two contrasting compositions Internally marked/externally moderated </a:t>
                      </a:r>
                      <a:endParaRPr lang="en-SG" dirty="0">
                        <a:solidFill>
                          <a:srgbClr val="011893"/>
                        </a:solidFill>
                      </a:endParaRPr>
                    </a:p>
                  </a:txBody>
                  <a:tcPr/>
                </a:tc>
                <a:extLst>
                  <a:ext uri="{0D108BD9-81ED-4DB2-BD59-A6C34878D82A}">
                    <a16:rowId xmlns:a16="http://schemas.microsoft.com/office/drawing/2014/main" val="4239820014"/>
                  </a:ext>
                </a:extLst>
              </a:tr>
            </a:tbl>
          </a:graphicData>
        </a:graphic>
      </p:graphicFrame>
      <p:pic>
        <p:nvPicPr>
          <p:cNvPr id="3" name="Audio 2">
            <a:hlinkClick r:id="" action="ppaction://media"/>
            <a:extLst>
              <a:ext uri="{FF2B5EF4-FFF2-40B4-BE49-F238E27FC236}">
                <a16:creationId xmlns:a16="http://schemas.microsoft.com/office/drawing/2014/main" id="{1030FAD2-C34E-8147-87FE-D31794EE0D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35461741"/>
      </p:ext>
    </p:extLst>
  </p:cSld>
  <p:clrMapOvr>
    <a:masterClrMapping/>
  </p:clrMapOvr>
  <mc:AlternateContent xmlns:mc="http://schemas.openxmlformats.org/markup-compatibility/2006" xmlns:p14="http://schemas.microsoft.com/office/powerpoint/2010/main">
    <mc:Choice Requires="p14">
      <p:transition spd="slow" p14:dur="2000" advTm="6329"/>
    </mc:Choice>
    <mc:Fallback xmlns="">
      <p:transition spd="slow" advTm="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The Arts/ 0411 Drama</a:t>
            </a:r>
          </a:p>
        </p:txBody>
      </p:sp>
      <p:sp>
        <p:nvSpPr>
          <p:cNvPr id="5" name="Rectangle 4"/>
          <p:cNvSpPr/>
          <p:nvPr/>
        </p:nvSpPr>
        <p:spPr>
          <a:xfrm>
            <a:off x="5643842" y="6062470"/>
            <a:ext cx="2852063" cy="369332"/>
          </a:xfrm>
          <a:prstGeom prst="rect">
            <a:avLst/>
          </a:prstGeom>
        </p:spPr>
        <p:txBody>
          <a:bodyPr wrap="none">
            <a:spAutoFit/>
          </a:bodyPr>
          <a:lstStyle/>
          <a:p>
            <a:pPr algn="ctr"/>
            <a:r>
              <a:rPr lang="en-US" i="1" dirty="0">
                <a:solidFill>
                  <a:srgbClr val="002060"/>
                </a:solidFill>
                <a:latin typeface="Arial" charset="0"/>
                <a:ea typeface="Arial" charset="0"/>
                <a:cs typeface="Arial" charset="0"/>
              </a:rPr>
              <a:t>Adapted from Elliot Eisner</a:t>
            </a:r>
          </a:p>
        </p:txBody>
      </p:sp>
      <p:graphicFrame>
        <p:nvGraphicFramePr>
          <p:cNvPr id="6" name="Table 5">
            <a:extLst>
              <a:ext uri="{FF2B5EF4-FFF2-40B4-BE49-F238E27FC236}">
                <a16:creationId xmlns:a16="http://schemas.microsoft.com/office/drawing/2014/main" id="{B2BF28F9-7227-3C45-9B65-F3E0EF897010}"/>
              </a:ext>
            </a:extLst>
          </p:cNvPr>
          <p:cNvGraphicFramePr>
            <a:graphicFrameLocks noGrp="1"/>
          </p:cNvGraphicFramePr>
          <p:nvPr/>
        </p:nvGraphicFramePr>
        <p:xfrm>
          <a:off x="218724" y="1650256"/>
          <a:ext cx="8706552" cy="4800600"/>
        </p:xfrm>
        <a:graphic>
          <a:graphicData uri="http://schemas.openxmlformats.org/drawingml/2006/table">
            <a:tbl>
              <a:tblPr firstRow="1" bandRow="1">
                <a:tableStyleId>{5C22544A-7EE6-4342-B048-85BDC9FD1C3A}</a:tableStyleId>
              </a:tblPr>
              <a:tblGrid>
                <a:gridCol w="1775176">
                  <a:extLst>
                    <a:ext uri="{9D8B030D-6E8A-4147-A177-3AD203B41FA5}">
                      <a16:colId xmlns:a16="http://schemas.microsoft.com/office/drawing/2014/main" val="221448939"/>
                    </a:ext>
                  </a:extLst>
                </a:gridCol>
                <a:gridCol w="1003300">
                  <a:extLst>
                    <a:ext uri="{9D8B030D-6E8A-4147-A177-3AD203B41FA5}">
                      <a16:colId xmlns:a16="http://schemas.microsoft.com/office/drawing/2014/main" val="3672748739"/>
                    </a:ext>
                  </a:extLst>
                </a:gridCol>
                <a:gridCol w="977900">
                  <a:extLst>
                    <a:ext uri="{9D8B030D-6E8A-4147-A177-3AD203B41FA5}">
                      <a16:colId xmlns:a16="http://schemas.microsoft.com/office/drawing/2014/main" val="4009158269"/>
                    </a:ext>
                  </a:extLst>
                </a:gridCol>
                <a:gridCol w="1409700">
                  <a:extLst>
                    <a:ext uri="{9D8B030D-6E8A-4147-A177-3AD203B41FA5}">
                      <a16:colId xmlns:a16="http://schemas.microsoft.com/office/drawing/2014/main" val="1499227640"/>
                    </a:ext>
                  </a:extLst>
                </a:gridCol>
                <a:gridCol w="3540476">
                  <a:extLst>
                    <a:ext uri="{9D8B030D-6E8A-4147-A177-3AD203B41FA5}">
                      <a16:colId xmlns:a16="http://schemas.microsoft.com/office/drawing/2014/main" val="103569587"/>
                    </a:ext>
                  </a:extLst>
                </a:gridCol>
              </a:tblGrid>
              <a:tr h="287067">
                <a:tc>
                  <a:txBody>
                    <a:bodyPr/>
                    <a:lstStyle/>
                    <a:p>
                      <a:pPr algn="ctr"/>
                      <a:r>
                        <a:rPr lang="en-US" sz="1800" dirty="0">
                          <a:latin typeface="Arial" charset="0"/>
                          <a:ea typeface="Arial" charset="0"/>
                          <a:cs typeface="Arial" charset="0"/>
                        </a:rPr>
                        <a:t>Component</a:t>
                      </a:r>
                    </a:p>
                  </a:txBody>
                  <a:tcPr/>
                </a:tc>
                <a:tc>
                  <a:txBody>
                    <a:bodyPr/>
                    <a:lstStyle/>
                    <a:p>
                      <a:pPr algn="ctr"/>
                      <a:r>
                        <a:rPr lang="en-US" sz="1800" dirty="0">
                          <a:latin typeface="Arial" charset="0"/>
                          <a:ea typeface="Arial" charset="0"/>
                          <a:cs typeface="Arial" charset="0"/>
                        </a:rPr>
                        <a:t>Time</a:t>
                      </a:r>
                    </a:p>
                  </a:txBody>
                  <a:tcPr/>
                </a:tc>
                <a:tc>
                  <a:txBody>
                    <a:bodyPr/>
                    <a:lstStyle/>
                    <a:p>
                      <a:pPr algn="ctr"/>
                      <a:r>
                        <a:rPr lang="en-US" sz="1800" dirty="0">
                          <a:latin typeface="Arial" charset="0"/>
                          <a:ea typeface="Arial" charset="0"/>
                          <a:cs typeface="Arial" charset="0"/>
                        </a:rPr>
                        <a:t>Marks</a:t>
                      </a:r>
                    </a:p>
                  </a:txBody>
                  <a:tcPr/>
                </a:tc>
                <a:tc>
                  <a:txBody>
                    <a:bodyPr/>
                    <a:lstStyle/>
                    <a:p>
                      <a:pPr algn="ctr"/>
                      <a:r>
                        <a:rPr lang="en-US" sz="1800" dirty="0">
                          <a:latin typeface="Arial" charset="0"/>
                          <a:ea typeface="Arial" charset="0"/>
                          <a:cs typeface="Arial" charset="0"/>
                        </a:rPr>
                        <a:t>Weighting</a:t>
                      </a:r>
                    </a:p>
                  </a:txBody>
                  <a:tcPr/>
                </a:tc>
                <a:tc>
                  <a:txBody>
                    <a:bodyPr/>
                    <a:lstStyle/>
                    <a:p>
                      <a:pPr algn="ctr"/>
                      <a:r>
                        <a:rPr lang="en-US" sz="1800" dirty="0">
                          <a:latin typeface="Arial" charset="0"/>
                          <a:ea typeface="Arial" charset="0"/>
                          <a:cs typeface="Arial" charset="0"/>
                        </a:rPr>
                        <a:t>Description</a:t>
                      </a:r>
                    </a:p>
                  </a:txBody>
                  <a:tcPr/>
                </a:tc>
                <a:extLst>
                  <a:ext uri="{0D108BD9-81ED-4DB2-BD59-A6C34878D82A}">
                    <a16:rowId xmlns:a16="http://schemas.microsoft.com/office/drawing/2014/main" val="4095854123"/>
                  </a:ext>
                </a:extLst>
              </a:tr>
              <a:tr h="495842">
                <a:tc>
                  <a:txBody>
                    <a:bodyPr/>
                    <a:lstStyle/>
                    <a:p>
                      <a:pPr algn="ctr"/>
                      <a:r>
                        <a:rPr lang="en-US" sz="1800" b="1" dirty="0">
                          <a:solidFill>
                            <a:srgbClr val="011893"/>
                          </a:solidFill>
                          <a:latin typeface="Arial" charset="0"/>
                          <a:ea typeface="Arial" charset="0"/>
                          <a:cs typeface="Arial" charset="0"/>
                        </a:rPr>
                        <a:t>1 Written examination</a:t>
                      </a:r>
                    </a:p>
                  </a:txBody>
                  <a:tcPr/>
                </a:tc>
                <a:tc>
                  <a:txBody>
                    <a:bodyPr/>
                    <a:lstStyle/>
                    <a:p>
                      <a:pPr algn="ctr"/>
                      <a:r>
                        <a:rPr lang="en-US" sz="1800" dirty="0">
                          <a:solidFill>
                            <a:srgbClr val="011893"/>
                          </a:solidFill>
                          <a:latin typeface="Arial" charset="0"/>
                          <a:ea typeface="Arial" charset="0"/>
                          <a:cs typeface="Arial" charset="0"/>
                        </a:rPr>
                        <a:t>2 hours 30 minutes</a:t>
                      </a:r>
                    </a:p>
                  </a:txBody>
                  <a:tcPr/>
                </a:tc>
                <a:tc>
                  <a:txBody>
                    <a:bodyPr/>
                    <a:lstStyle/>
                    <a:p>
                      <a:pPr algn="ctr"/>
                      <a:r>
                        <a:rPr lang="en-US" sz="1800" dirty="0">
                          <a:solidFill>
                            <a:srgbClr val="011893"/>
                          </a:solidFill>
                          <a:latin typeface="Arial" charset="0"/>
                          <a:ea typeface="Arial" charset="0"/>
                          <a:cs typeface="Arial" charset="0"/>
                        </a:rPr>
                        <a:t>80</a:t>
                      </a:r>
                    </a:p>
                  </a:txBody>
                  <a:tcPr/>
                </a:tc>
                <a:tc>
                  <a:txBody>
                    <a:bodyPr/>
                    <a:lstStyle/>
                    <a:p>
                      <a:pPr algn="ctr"/>
                      <a:r>
                        <a:rPr lang="en-US" sz="1800" dirty="0">
                          <a:solidFill>
                            <a:srgbClr val="011893"/>
                          </a:solidFill>
                          <a:latin typeface="Arial" charset="0"/>
                          <a:ea typeface="Arial" charset="0"/>
                          <a:cs typeface="Arial" charset="0"/>
                        </a:rPr>
                        <a:t>40%</a:t>
                      </a:r>
                    </a:p>
                  </a:txBody>
                  <a:tcPr/>
                </a:tc>
                <a:tc>
                  <a:txBody>
                    <a:bodyPr/>
                    <a:lstStyle/>
                    <a:p>
                      <a:r>
                        <a:rPr lang="en-SG" sz="1800" b="1" kern="1200" dirty="0">
                          <a:solidFill>
                            <a:schemeClr val="dk1"/>
                          </a:solidFill>
                          <a:effectLst/>
                          <a:latin typeface="+mn-lt"/>
                          <a:ea typeface="+mn-ea"/>
                          <a:cs typeface="+mn-cs"/>
                        </a:rPr>
                        <a:t>all </a:t>
                      </a:r>
                      <a:r>
                        <a:rPr lang="en-SG" sz="1800" b="0" kern="1200" dirty="0">
                          <a:solidFill>
                            <a:schemeClr val="dk1"/>
                          </a:solidFill>
                          <a:effectLst/>
                          <a:latin typeface="+mn-lt"/>
                          <a:ea typeface="+mn-ea"/>
                          <a:cs typeface="+mn-cs"/>
                        </a:rPr>
                        <a:t>questions in Section A </a:t>
                      </a:r>
                      <a:endParaRPr lang="en-SG" sz="1800" kern="1200" dirty="0">
                        <a:solidFill>
                          <a:schemeClr val="dk1"/>
                        </a:solidFill>
                        <a:effectLst/>
                        <a:latin typeface="+mn-lt"/>
                        <a:ea typeface="+mn-ea"/>
                        <a:cs typeface="+mn-cs"/>
                      </a:endParaRPr>
                    </a:p>
                    <a:p>
                      <a:r>
                        <a:rPr lang="en-SG" sz="1800" b="1" kern="1200" dirty="0">
                          <a:solidFill>
                            <a:schemeClr val="dk1"/>
                          </a:solidFill>
                          <a:effectLst/>
                          <a:latin typeface="+mn-lt"/>
                          <a:ea typeface="+mn-ea"/>
                          <a:cs typeface="+mn-cs"/>
                        </a:rPr>
                        <a:t>two </a:t>
                      </a:r>
                      <a:r>
                        <a:rPr lang="en-SG" sz="1800" b="0" kern="1200" dirty="0">
                          <a:solidFill>
                            <a:schemeClr val="dk1"/>
                          </a:solidFill>
                          <a:effectLst/>
                          <a:latin typeface="+mn-lt"/>
                          <a:ea typeface="+mn-ea"/>
                          <a:cs typeface="+mn-cs"/>
                        </a:rPr>
                        <a:t>questions in Section B (one compulsory question and one question from a choice of two) </a:t>
                      </a:r>
                      <a:endParaRPr lang="en-SG" sz="1800" kern="1200" dirty="0">
                        <a:solidFill>
                          <a:schemeClr val="dk1"/>
                        </a:solidFill>
                        <a:effectLst/>
                        <a:latin typeface="+mn-lt"/>
                        <a:ea typeface="+mn-ea"/>
                        <a:cs typeface="+mn-cs"/>
                      </a:endParaRPr>
                    </a:p>
                    <a:p>
                      <a:r>
                        <a:rPr lang="en-SG" sz="1800" b="1" kern="1200" dirty="0">
                          <a:solidFill>
                            <a:schemeClr val="dk1"/>
                          </a:solidFill>
                          <a:effectLst/>
                          <a:latin typeface="+mn-lt"/>
                          <a:ea typeface="+mn-ea"/>
                          <a:cs typeface="+mn-cs"/>
                        </a:rPr>
                        <a:t>both </a:t>
                      </a:r>
                      <a:r>
                        <a:rPr lang="en-SG" sz="1800" b="0" kern="1200" dirty="0">
                          <a:solidFill>
                            <a:schemeClr val="dk1"/>
                          </a:solidFill>
                          <a:effectLst/>
                          <a:latin typeface="+mn-lt"/>
                          <a:ea typeface="+mn-ea"/>
                          <a:cs typeface="+mn-cs"/>
                        </a:rPr>
                        <a:t>questions in Section C. </a:t>
                      </a:r>
                      <a:endParaRPr lang="en-SG" sz="1800" kern="1200" dirty="0">
                        <a:solidFill>
                          <a:schemeClr val="dk1"/>
                        </a:solidFill>
                        <a:effectLst/>
                        <a:latin typeface="+mn-lt"/>
                        <a:ea typeface="+mn-ea"/>
                        <a:cs typeface="+mn-cs"/>
                      </a:endParaRPr>
                    </a:p>
                    <a:p>
                      <a:pPr algn="l"/>
                      <a:endParaRPr lang="en-US" sz="900" dirty="0">
                        <a:solidFill>
                          <a:srgbClr val="011893"/>
                        </a:solidFill>
                        <a:latin typeface="Arial" charset="0"/>
                        <a:ea typeface="Arial" charset="0"/>
                        <a:cs typeface="Arial" charset="0"/>
                      </a:endParaRPr>
                    </a:p>
                  </a:txBody>
                  <a:tcPr/>
                </a:tc>
                <a:extLst>
                  <a:ext uri="{0D108BD9-81ED-4DB2-BD59-A6C34878D82A}">
                    <a16:rowId xmlns:a16="http://schemas.microsoft.com/office/drawing/2014/main" val="2214817966"/>
                  </a:ext>
                </a:extLst>
              </a:tr>
              <a:tr h="495842">
                <a:tc>
                  <a:txBody>
                    <a:bodyPr/>
                    <a:lstStyle/>
                    <a:p>
                      <a:pPr algn="ctr"/>
                      <a:r>
                        <a:rPr lang="en-US" sz="1800" b="1" dirty="0">
                          <a:solidFill>
                            <a:srgbClr val="011893"/>
                          </a:solidFill>
                          <a:latin typeface="Arial" charset="0"/>
                          <a:ea typeface="Arial" charset="0"/>
                          <a:cs typeface="Arial" charset="0"/>
                        </a:rPr>
                        <a:t>2 Coursework</a:t>
                      </a:r>
                    </a:p>
                  </a:txBody>
                  <a:tcPr/>
                </a:tc>
                <a:tc>
                  <a:txBody>
                    <a:bodyPr/>
                    <a:lstStyle/>
                    <a:p>
                      <a:pPr algn="ctr"/>
                      <a:endParaRPr lang="en-US" sz="1800" dirty="0">
                        <a:solidFill>
                          <a:srgbClr val="011893"/>
                        </a:solidFill>
                        <a:latin typeface="Arial" charset="0"/>
                        <a:ea typeface="Arial" charset="0"/>
                        <a:cs typeface="Arial" charset="0"/>
                      </a:endParaRPr>
                    </a:p>
                  </a:txBody>
                  <a:tcPr/>
                </a:tc>
                <a:tc>
                  <a:txBody>
                    <a:bodyPr/>
                    <a:lstStyle/>
                    <a:p>
                      <a:pPr algn="ctr"/>
                      <a:r>
                        <a:rPr lang="en-US" sz="1800" dirty="0">
                          <a:solidFill>
                            <a:srgbClr val="011893"/>
                          </a:solidFill>
                          <a:latin typeface="Arial" charset="0"/>
                          <a:ea typeface="Arial" charset="0"/>
                          <a:cs typeface="Arial" charset="0"/>
                        </a:rPr>
                        <a:t>120</a:t>
                      </a:r>
                    </a:p>
                  </a:txBody>
                  <a:tcPr/>
                </a:tc>
                <a:tc>
                  <a:txBody>
                    <a:bodyPr/>
                    <a:lstStyle/>
                    <a:p>
                      <a:pPr algn="ctr"/>
                      <a:r>
                        <a:rPr lang="en-US" sz="1800" dirty="0">
                          <a:solidFill>
                            <a:srgbClr val="011893"/>
                          </a:solidFill>
                          <a:latin typeface="Arial" charset="0"/>
                          <a:ea typeface="Arial" charset="0"/>
                          <a:cs typeface="Arial" charset="0"/>
                        </a:rPr>
                        <a:t>60%</a:t>
                      </a:r>
                    </a:p>
                  </a:txBody>
                  <a:tcPr/>
                </a:tc>
                <a:tc>
                  <a:txBody>
                    <a:bodyPr/>
                    <a:lstStyle/>
                    <a:p>
                      <a:r>
                        <a:rPr lang="en-SG" sz="1800" b="0" kern="1200" dirty="0">
                          <a:solidFill>
                            <a:schemeClr val="dk1"/>
                          </a:solidFill>
                          <a:effectLst/>
                          <a:latin typeface="+mn-lt"/>
                          <a:ea typeface="+mn-ea"/>
                          <a:cs typeface="+mn-cs"/>
                        </a:rPr>
                        <a:t>Submit three pieces of practical work: </a:t>
                      </a:r>
                      <a:endParaRPr lang="en-SG" dirty="0"/>
                    </a:p>
                    <a:p>
                      <a:r>
                        <a:rPr lang="en-SG" sz="1800" kern="1200" dirty="0">
                          <a:solidFill>
                            <a:schemeClr val="dk1"/>
                          </a:solidFill>
                          <a:effectLst/>
                          <a:latin typeface="+mn-lt"/>
                          <a:ea typeface="+mn-ea"/>
                          <a:cs typeface="+mn-cs"/>
                        </a:rPr>
                        <a:t>• </a:t>
                      </a:r>
                      <a:r>
                        <a:rPr lang="en-SG" sz="1800" b="0" kern="1200" dirty="0">
                          <a:solidFill>
                            <a:schemeClr val="dk1"/>
                          </a:solidFill>
                          <a:effectLst/>
                          <a:latin typeface="+mn-lt"/>
                          <a:ea typeface="+mn-ea"/>
                          <a:cs typeface="+mn-cs"/>
                        </a:rPr>
                        <a:t>individual performance based on an extract from a play </a:t>
                      </a:r>
                      <a:endParaRPr lang="en-SG" dirty="0"/>
                    </a:p>
                    <a:p>
                      <a:r>
                        <a:rPr lang="en-SG" sz="1800" kern="1200" dirty="0">
                          <a:solidFill>
                            <a:schemeClr val="dk1"/>
                          </a:solidFill>
                          <a:effectLst/>
                          <a:latin typeface="+mn-lt"/>
                          <a:ea typeface="+mn-ea"/>
                          <a:cs typeface="+mn-cs"/>
                        </a:rPr>
                        <a:t>• </a:t>
                      </a:r>
                      <a:r>
                        <a:rPr lang="en-SG" sz="1800" b="0" kern="1200" dirty="0">
                          <a:solidFill>
                            <a:schemeClr val="dk1"/>
                          </a:solidFill>
                          <a:effectLst/>
                          <a:latin typeface="+mn-lt"/>
                          <a:ea typeface="+mn-ea"/>
                          <a:cs typeface="+mn-cs"/>
                        </a:rPr>
                        <a:t>group performance based on an extract from a play </a:t>
                      </a:r>
                      <a:endParaRPr lang="en-SG" dirty="0"/>
                    </a:p>
                    <a:p>
                      <a:r>
                        <a:rPr lang="en-SG" sz="1800" kern="1200" dirty="0">
                          <a:solidFill>
                            <a:schemeClr val="dk1"/>
                          </a:solidFill>
                          <a:effectLst/>
                          <a:latin typeface="+mn-lt"/>
                          <a:ea typeface="+mn-ea"/>
                          <a:cs typeface="+mn-cs"/>
                        </a:rPr>
                        <a:t>• </a:t>
                      </a:r>
                      <a:r>
                        <a:rPr lang="en-SG" sz="1800" b="0" kern="1200" dirty="0">
                          <a:solidFill>
                            <a:schemeClr val="dk1"/>
                          </a:solidFill>
                          <a:effectLst/>
                          <a:latin typeface="+mn-lt"/>
                          <a:ea typeface="+mn-ea"/>
                          <a:cs typeface="+mn-cs"/>
                        </a:rPr>
                        <a:t>group performance based on an original devised piece. </a:t>
                      </a:r>
                      <a:endParaRPr lang="en-SG" dirty="0"/>
                    </a:p>
                    <a:p>
                      <a:r>
                        <a:rPr lang="en-SG" sz="1800" b="0" kern="1200" dirty="0">
                          <a:solidFill>
                            <a:schemeClr val="dk1"/>
                          </a:solidFill>
                          <a:effectLst/>
                          <a:latin typeface="+mn-lt"/>
                          <a:ea typeface="+mn-ea"/>
                          <a:cs typeface="+mn-cs"/>
                        </a:rPr>
                        <a:t>Internally assessed and externally moderated </a:t>
                      </a:r>
                      <a:endParaRPr lang="en-SG" dirty="0"/>
                    </a:p>
                  </a:txBody>
                  <a:tcPr/>
                </a:tc>
                <a:extLst>
                  <a:ext uri="{0D108BD9-81ED-4DB2-BD59-A6C34878D82A}">
                    <a16:rowId xmlns:a16="http://schemas.microsoft.com/office/drawing/2014/main" val="3502091317"/>
                  </a:ext>
                </a:extLst>
              </a:tr>
            </a:tbl>
          </a:graphicData>
        </a:graphic>
      </p:graphicFrame>
      <p:pic>
        <p:nvPicPr>
          <p:cNvPr id="2" name="Audio 1">
            <a:hlinkClick r:id="" action="ppaction://media"/>
            <a:extLst>
              <a:ext uri="{FF2B5EF4-FFF2-40B4-BE49-F238E27FC236}">
                <a16:creationId xmlns:a16="http://schemas.microsoft.com/office/drawing/2014/main" id="{4D1A6F8F-E9F2-714B-B683-0EF193A8A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09418129"/>
      </p:ext>
    </p:extLst>
  </p:cSld>
  <p:clrMapOvr>
    <a:masterClrMapping/>
  </p:clrMapOvr>
  <mc:AlternateContent xmlns:mc="http://schemas.openxmlformats.org/markup-compatibility/2006" xmlns:p14="http://schemas.microsoft.com/office/powerpoint/2010/main">
    <mc:Choice Requires="p14">
      <p:transition spd="slow" p14:dur="2000" advTm="3946"/>
    </mc:Choice>
    <mc:Fallback xmlns="">
      <p:transition spd="slow" advTm="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1F66FA-6EB5-4E41-8119-B0F8FDB0FA7B}"/>
              </a:ext>
            </a:extLst>
          </p:cNvPr>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The Arts/ 0400 Art and Design</a:t>
            </a:r>
          </a:p>
        </p:txBody>
      </p:sp>
      <p:graphicFrame>
        <p:nvGraphicFramePr>
          <p:cNvPr id="5" name="Table 4">
            <a:extLst>
              <a:ext uri="{FF2B5EF4-FFF2-40B4-BE49-F238E27FC236}">
                <a16:creationId xmlns:a16="http://schemas.microsoft.com/office/drawing/2014/main" id="{9AF24209-304C-054F-B57F-8490D44679D2}"/>
              </a:ext>
            </a:extLst>
          </p:cNvPr>
          <p:cNvGraphicFramePr>
            <a:graphicFrameLocks noGrp="1"/>
          </p:cNvGraphicFramePr>
          <p:nvPr/>
        </p:nvGraphicFramePr>
        <p:xfrm>
          <a:off x="218724" y="1437810"/>
          <a:ext cx="8706552" cy="5212080"/>
        </p:xfrm>
        <a:graphic>
          <a:graphicData uri="http://schemas.openxmlformats.org/drawingml/2006/table">
            <a:tbl>
              <a:tblPr firstRow="1" bandRow="1">
                <a:tableStyleId>{5C22544A-7EE6-4342-B048-85BDC9FD1C3A}</a:tableStyleId>
              </a:tblPr>
              <a:tblGrid>
                <a:gridCol w="1851376">
                  <a:extLst>
                    <a:ext uri="{9D8B030D-6E8A-4147-A177-3AD203B41FA5}">
                      <a16:colId xmlns:a16="http://schemas.microsoft.com/office/drawing/2014/main" val="221448939"/>
                    </a:ext>
                  </a:extLst>
                </a:gridCol>
                <a:gridCol w="812800">
                  <a:extLst>
                    <a:ext uri="{9D8B030D-6E8A-4147-A177-3AD203B41FA5}">
                      <a16:colId xmlns:a16="http://schemas.microsoft.com/office/drawing/2014/main" val="3672748739"/>
                    </a:ext>
                  </a:extLst>
                </a:gridCol>
                <a:gridCol w="952500">
                  <a:extLst>
                    <a:ext uri="{9D8B030D-6E8A-4147-A177-3AD203B41FA5}">
                      <a16:colId xmlns:a16="http://schemas.microsoft.com/office/drawing/2014/main" val="4009158269"/>
                    </a:ext>
                  </a:extLst>
                </a:gridCol>
                <a:gridCol w="1333500">
                  <a:extLst>
                    <a:ext uri="{9D8B030D-6E8A-4147-A177-3AD203B41FA5}">
                      <a16:colId xmlns:a16="http://schemas.microsoft.com/office/drawing/2014/main" val="1499227640"/>
                    </a:ext>
                  </a:extLst>
                </a:gridCol>
                <a:gridCol w="3756376">
                  <a:extLst>
                    <a:ext uri="{9D8B030D-6E8A-4147-A177-3AD203B41FA5}">
                      <a16:colId xmlns:a16="http://schemas.microsoft.com/office/drawing/2014/main" val="103569587"/>
                    </a:ext>
                  </a:extLst>
                </a:gridCol>
              </a:tblGrid>
              <a:tr h="287067">
                <a:tc>
                  <a:txBody>
                    <a:bodyPr/>
                    <a:lstStyle/>
                    <a:p>
                      <a:pPr algn="ctr"/>
                      <a:r>
                        <a:rPr lang="en-US" sz="1800" dirty="0">
                          <a:latin typeface="Arial" charset="0"/>
                          <a:ea typeface="Arial" charset="0"/>
                          <a:cs typeface="Arial" charset="0"/>
                        </a:rPr>
                        <a:t>Component</a:t>
                      </a:r>
                    </a:p>
                  </a:txBody>
                  <a:tcPr/>
                </a:tc>
                <a:tc>
                  <a:txBody>
                    <a:bodyPr/>
                    <a:lstStyle/>
                    <a:p>
                      <a:pPr algn="ctr"/>
                      <a:r>
                        <a:rPr lang="en-US" sz="1800" dirty="0">
                          <a:latin typeface="Arial" charset="0"/>
                          <a:ea typeface="Arial" charset="0"/>
                          <a:cs typeface="Arial" charset="0"/>
                        </a:rPr>
                        <a:t>Time</a:t>
                      </a:r>
                    </a:p>
                  </a:txBody>
                  <a:tcPr/>
                </a:tc>
                <a:tc>
                  <a:txBody>
                    <a:bodyPr/>
                    <a:lstStyle/>
                    <a:p>
                      <a:pPr algn="ctr"/>
                      <a:r>
                        <a:rPr lang="en-US" sz="1800" dirty="0">
                          <a:latin typeface="Arial" charset="0"/>
                          <a:ea typeface="Arial" charset="0"/>
                          <a:cs typeface="Arial" charset="0"/>
                        </a:rPr>
                        <a:t>Marks</a:t>
                      </a:r>
                    </a:p>
                  </a:txBody>
                  <a:tcPr/>
                </a:tc>
                <a:tc>
                  <a:txBody>
                    <a:bodyPr/>
                    <a:lstStyle/>
                    <a:p>
                      <a:pPr algn="ctr"/>
                      <a:r>
                        <a:rPr lang="en-US" sz="1800" dirty="0">
                          <a:latin typeface="Arial" charset="0"/>
                          <a:ea typeface="Arial" charset="0"/>
                          <a:cs typeface="Arial" charset="0"/>
                        </a:rPr>
                        <a:t>Weighting</a:t>
                      </a:r>
                    </a:p>
                  </a:txBody>
                  <a:tcPr/>
                </a:tc>
                <a:tc>
                  <a:txBody>
                    <a:bodyPr/>
                    <a:lstStyle/>
                    <a:p>
                      <a:pPr algn="ctr"/>
                      <a:r>
                        <a:rPr lang="en-US" sz="1800" dirty="0">
                          <a:latin typeface="Arial" charset="0"/>
                          <a:ea typeface="Arial" charset="0"/>
                          <a:cs typeface="Arial" charset="0"/>
                        </a:rPr>
                        <a:t>Description</a:t>
                      </a:r>
                    </a:p>
                  </a:txBody>
                  <a:tcPr/>
                </a:tc>
                <a:extLst>
                  <a:ext uri="{0D108BD9-81ED-4DB2-BD59-A6C34878D82A}">
                    <a16:rowId xmlns:a16="http://schemas.microsoft.com/office/drawing/2014/main" val="4095854123"/>
                  </a:ext>
                </a:extLst>
              </a:tr>
              <a:tr h="495842">
                <a:tc>
                  <a:txBody>
                    <a:bodyPr/>
                    <a:lstStyle/>
                    <a:p>
                      <a:pPr algn="ctr"/>
                      <a:r>
                        <a:rPr lang="en-US" sz="1800" b="1" dirty="0">
                          <a:solidFill>
                            <a:srgbClr val="011893"/>
                          </a:solidFill>
                          <a:latin typeface="Arial" charset="0"/>
                          <a:ea typeface="Arial" charset="0"/>
                          <a:cs typeface="Arial" charset="0"/>
                        </a:rPr>
                        <a:t>1 Coursework</a:t>
                      </a:r>
                    </a:p>
                  </a:txBody>
                  <a:tcPr/>
                </a:tc>
                <a:tc>
                  <a:txBody>
                    <a:bodyPr/>
                    <a:lstStyle/>
                    <a:p>
                      <a:pPr algn="ctr"/>
                      <a:endParaRPr lang="en-US" sz="1800" dirty="0">
                        <a:solidFill>
                          <a:srgbClr val="011893"/>
                        </a:solidFill>
                        <a:latin typeface="Arial" charset="0"/>
                        <a:ea typeface="Arial" charset="0"/>
                        <a:cs typeface="Arial" charset="0"/>
                      </a:endParaRPr>
                    </a:p>
                  </a:txBody>
                  <a:tcPr/>
                </a:tc>
                <a:tc>
                  <a:txBody>
                    <a:bodyPr/>
                    <a:lstStyle/>
                    <a:p>
                      <a:pPr algn="ctr"/>
                      <a:r>
                        <a:rPr lang="en-US" sz="1800" dirty="0">
                          <a:solidFill>
                            <a:srgbClr val="011893"/>
                          </a:solidFill>
                          <a:latin typeface="Arial" charset="0"/>
                          <a:ea typeface="Arial" charset="0"/>
                          <a:cs typeface="Arial" charset="0"/>
                        </a:rPr>
                        <a:t>100</a:t>
                      </a:r>
                    </a:p>
                  </a:txBody>
                  <a:tcPr/>
                </a:tc>
                <a:tc>
                  <a:txBody>
                    <a:bodyPr/>
                    <a:lstStyle/>
                    <a:p>
                      <a:pPr algn="ctr"/>
                      <a:r>
                        <a:rPr lang="en-US" sz="1800" dirty="0">
                          <a:solidFill>
                            <a:srgbClr val="011893"/>
                          </a:solidFill>
                          <a:latin typeface="Arial" charset="0"/>
                          <a:ea typeface="Arial" charset="0"/>
                          <a:cs typeface="Arial" charset="0"/>
                        </a:rPr>
                        <a:t>50%</a:t>
                      </a:r>
                    </a:p>
                  </a:txBody>
                  <a:tcPr/>
                </a:tc>
                <a:tc>
                  <a:txBody>
                    <a:bodyPr/>
                    <a:lstStyle/>
                    <a:p>
                      <a:r>
                        <a:rPr lang="en-SG" sz="1800" b="0" kern="1200" dirty="0">
                          <a:solidFill>
                            <a:srgbClr val="011893"/>
                          </a:solidFill>
                          <a:effectLst/>
                          <a:latin typeface="+mn-lt"/>
                          <a:ea typeface="+mn-ea"/>
                          <a:cs typeface="+mn-cs"/>
                        </a:rPr>
                        <a:t>Research, develop and realise a project from one area of study in the subject content from a theme set by the teacher. </a:t>
                      </a:r>
                      <a:endParaRPr lang="en-SG" dirty="0">
                        <a:solidFill>
                          <a:srgbClr val="011893"/>
                        </a:solidFill>
                      </a:endParaRPr>
                    </a:p>
                    <a:p>
                      <a:r>
                        <a:rPr lang="en-SG" sz="1800" b="1" kern="1200" dirty="0">
                          <a:solidFill>
                            <a:srgbClr val="C00000"/>
                          </a:solidFill>
                          <a:effectLst/>
                          <a:latin typeface="+mn-lt"/>
                          <a:ea typeface="+mn-ea"/>
                          <a:cs typeface="+mn-cs"/>
                        </a:rPr>
                        <a:t>Two</a:t>
                      </a:r>
                      <a:r>
                        <a:rPr lang="en-SG" sz="1800" b="1" kern="1200" dirty="0">
                          <a:solidFill>
                            <a:schemeClr val="dk1"/>
                          </a:solidFill>
                          <a:effectLst/>
                          <a:latin typeface="+mn-lt"/>
                          <a:ea typeface="+mn-ea"/>
                          <a:cs typeface="+mn-cs"/>
                        </a:rPr>
                        <a:t> </a:t>
                      </a:r>
                      <a:r>
                        <a:rPr lang="en-SG" sz="1800" b="0" kern="1200" dirty="0">
                          <a:solidFill>
                            <a:schemeClr val="dk1"/>
                          </a:solidFill>
                          <a:effectLst/>
                          <a:latin typeface="+mn-lt"/>
                          <a:ea typeface="+mn-ea"/>
                          <a:cs typeface="+mn-cs"/>
                        </a:rPr>
                        <a:t>parts to the coursework: </a:t>
                      </a:r>
                      <a:endParaRPr lang="en-SG" dirty="0"/>
                    </a:p>
                    <a:p>
                      <a:r>
                        <a:rPr lang="en-SG" sz="1800" b="0" kern="1200" dirty="0">
                          <a:solidFill>
                            <a:schemeClr val="dk1"/>
                          </a:solidFill>
                          <a:effectLst/>
                          <a:latin typeface="+mn-lt"/>
                          <a:ea typeface="+mn-ea"/>
                          <a:cs typeface="+mn-cs"/>
                        </a:rPr>
                        <a:t>–  a portfolio </a:t>
                      </a:r>
                      <a:r>
                        <a:rPr lang="en-SG" sz="1800" b="1" kern="1200" dirty="0">
                          <a:solidFill>
                            <a:schemeClr val="dk1"/>
                          </a:solidFill>
                          <a:effectLst/>
                          <a:latin typeface="+mn-lt"/>
                          <a:ea typeface="+mn-ea"/>
                          <a:cs typeface="+mn-cs"/>
                        </a:rPr>
                        <a:t>and </a:t>
                      </a:r>
                      <a:endParaRPr lang="en-SG" dirty="0">
                        <a:effectLst/>
                      </a:endParaRPr>
                    </a:p>
                    <a:p>
                      <a:r>
                        <a:rPr lang="en-SG" sz="1800" b="0" kern="1200" dirty="0">
                          <a:solidFill>
                            <a:schemeClr val="dk1"/>
                          </a:solidFill>
                          <a:effectLst/>
                          <a:latin typeface="+mn-lt"/>
                          <a:ea typeface="+mn-ea"/>
                          <a:cs typeface="+mn-cs"/>
                        </a:rPr>
                        <a:t>–  a final outcome. Externally assessed </a:t>
                      </a:r>
                      <a:endParaRPr lang="en-SG" dirty="0">
                        <a:solidFill>
                          <a:srgbClr val="011893"/>
                        </a:solidFill>
                      </a:endParaRPr>
                    </a:p>
                  </a:txBody>
                  <a:tcPr/>
                </a:tc>
                <a:extLst>
                  <a:ext uri="{0D108BD9-81ED-4DB2-BD59-A6C34878D82A}">
                    <a16:rowId xmlns:a16="http://schemas.microsoft.com/office/drawing/2014/main" val="2214817966"/>
                  </a:ext>
                </a:extLst>
              </a:tr>
              <a:tr h="495842">
                <a:tc>
                  <a:txBody>
                    <a:bodyPr/>
                    <a:lstStyle/>
                    <a:p>
                      <a:pPr algn="ctr"/>
                      <a:r>
                        <a:rPr lang="en-US" sz="1800" b="1" dirty="0">
                          <a:solidFill>
                            <a:srgbClr val="011893"/>
                          </a:solidFill>
                          <a:latin typeface="Arial" charset="0"/>
                          <a:ea typeface="Arial" charset="0"/>
                          <a:cs typeface="Arial" charset="0"/>
                        </a:rPr>
                        <a:t>2 Externally set assignment</a:t>
                      </a:r>
                    </a:p>
                  </a:txBody>
                  <a:tcPr/>
                </a:tc>
                <a:tc>
                  <a:txBody>
                    <a:bodyPr/>
                    <a:lstStyle/>
                    <a:p>
                      <a:pPr algn="ctr"/>
                      <a:r>
                        <a:rPr lang="en-US" sz="1800" dirty="0">
                          <a:solidFill>
                            <a:srgbClr val="011893"/>
                          </a:solidFill>
                          <a:latin typeface="Arial" charset="0"/>
                          <a:ea typeface="Arial" charset="0"/>
                          <a:cs typeface="Arial" charset="0"/>
                        </a:rPr>
                        <a:t>8 hours</a:t>
                      </a:r>
                    </a:p>
                  </a:txBody>
                  <a:tcPr/>
                </a:tc>
                <a:tc>
                  <a:txBody>
                    <a:bodyPr/>
                    <a:lstStyle/>
                    <a:p>
                      <a:pPr algn="ctr"/>
                      <a:r>
                        <a:rPr lang="en-US" sz="1800" dirty="0">
                          <a:solidFill>
                            <a:srgbClr val="011893"/>
                          </a:solidFill>
                          <a:latin typeface="Arial" charset="0"/>
                          <a:ea typeface="Arial" charset="0"/>
                          <a:cs typeface="Arial" charset="0"/>
                        </a:rPr>
                        <a:t>100</a:t>
                      </a:r>
                    </a:p>
                  </a:txBody>
                  <a:tcPr/>
                </a:tc>
                <a:tc>
                  <a:txBody>
                    <a:bodyPr/>
                    <a:lstStyle/>
                    <a:p>
                      <a:pPr algn="ctr"/>
                      <a:r>
                        <a:rPr lang="en-US" sz="1800" dirty="0">
                          <a:solidFill>
                            <a:srgbClr val="011893"/>
                          </a:solidFill>
                          <a:latin typeface="Arial" charset="0"/>
                          <a:ea typeface="Arial" charset="0"/>
                          <a:cs typeface="Arial" charset="0"/>
                        </a:rPr>
                        <a:t>50%</a:t>
                      </a:r>
                    </a:p>
                  </a:txBody>
                  <a:tcPr/>
                </a:tc>
                <a:tc>
                  <a:txBody>
                    <a:bodyPr/>
                    <a:lstStyle/>
                    <a:p>
                      <a:r>
                        <a:rPr lang="en-SG" sz="1800" b="0" kern="1200" dirty="0">
                          <a:solidFill>
                            <a:schemeClr val="dk1"/>
                          </a:solidFill>
                          <a:effectLst/>
                          <a:latin typeface="+mn-lt"/>
                          <a:ea typeface="+mn-ea"/>
                          <a:cs typeface="+mn-cs"/>
                        </a:rPr>
                        <a:t>Respond to one starting point set by CAEI</a:t>
                      </a:r>
                    </a:p>
                    <a:p>
                      <a:r>
                        <a:rPr lang="en-SG" sz="1800" b="0" kern="1200" dirty="0">
                          <a:solidFill>
                            <a:schemeClr val="dk1"/>
                          </a:solidFill>
                          <a:effectLst/>
                          <a:latin typeface="+mn-lt"/>
                          <a:ea typeface="+mn-ea"/>
                          <a:cs typeface="+mn-cs"/>
                        </a:rPr>
                        <a:t>Produce work from the same area of study as Component 1, but they do not have to. </a:t>
                      </a:r>
                      <a:endParaRPr lang="en-SG" dirty="0"/>
                    </a:p>
                    <a:p>
                      <a:r>
                        <a:rPr lang="en-SG" sz="1800" b="1" kern="1200" dirty="0">
                          <a:solidFill>
                            <a:srgbClr val="C00000"/>
                          </a:solidFill>
                          <a:effectLst/>
                          <a:latin typeface="+mn-lt"/>
                          <a:ea typeface="+mn-ea"/>
                          <a:cs typeface="+mn-cs"/>
                        </a:rPr>
                        <a:t>Two</a:t>
                      </a:r>
                      <a:r>
                        <a:rPr lang="en-SG" sz="1800" b="0" kern="1200" dirty="0">
                          <a:solidFill>
                            <a:schemeClr val="dk1"/>
                          </a:solidFill>
                          <a:effectLst/>
                          <a:latin typeface="+mn-lt"/>
                          <a:ea typeface="+mn-ea"/>
                          <a:cs typeface="+mn-cs"/>
                        </a:rPr>
                        <a:t> parts to the assignment: </a:t>
                      </a:r>
                      <a:endParaRPr lang="en-SG" dirty="0"/>
                    </a:p>
                    <a:p>
                      <a:r>
                        <a:rPr lang="en-SG" sz="1800" b="0" kern="1200" dirty="0">
                          <a:solidFill>
                            <a:schemeClr val="dk1"/>
                          </a:solidFill>
                          <a:effectLst/>
                          <a:latin typeface="+mn-lt"/>
                          <a:ea typeface="+mn-ea"/>
                          <a:cs typeface="+mn-cs"/>
                        </a:rPr>
                        <a:t>–  supporting studies </a:t>
                      </a:r>
                      <a:r>
                        <a:rPr lang="en-SG" sz="1800" b="1" kern="1200" dirty="0">
                          <a:solidFill>
                            <a:schemeClr val="dk1"/>
                          </a:solidFill>
                          <a:effectLst/>
                          <a:latin typeface="+mn-lt"/>
                          <a:ea typeface="+mn-ea"/>
                          <a:cs typeface="+mn-cs"/>
                        </a:rPr>
                        <a:t>and </a:t>
                      </a:r>
                      <a:endParaRPr lang="en-SG" dirty="0">
                        <a:effectLst/>
                      </a:endParaRPr>
                    </a:p>
                    <a:p>
                      <a:r>
                        <a:rPr lang="en-SG" sz="1800" b="0" kern="1200" dirty="0">
                          <a:solidFill>
                            <a:schemeClr val="dk1"/>
                          </a:solidFill>
                          <a:effectLst/>
                          <a:latin typeface="+mn-lt"/>
                          <a:ea typeface="+mn-ea"/>
                          <a:cs typeface="+mn-cs"/>
                        </a:rPr>
                        <a:t>–  a final outcome, produced during a supervised test of 8 hours’ total duration. Externally assessed </a:t>
                      </a:r>
                      <a:endParaRPr lang="en-SG" dirty="0">
                        <a:effectLst/>
                      </a:endParaRPr>
                    </a:p>
                  </a:txBody>
                  <a:tcPr/>
                </a:tc>
                <a:extLst>
                  <a:ext uri="{0D108BD9-81ED-4DB2-BD59-A6C34878D82A}">
                    <a16:rowId xmlns:a16="http://schemas.microsoft.com/office/drawing/2014/main" val="3502091317"/>
                  </a:ext>
                </a:extLst>
              </a:tr>
            </a:tbl>
          </a:graphicData>
        </a:graphic>
      </p:graphicFrame>
      <p:pic>
        <p:nvPicPr>
          <p:cNvPr id="2" name="Audio 1">
            <a:hlinkClick r:id="" action="ppaction://media"/>
            <a:extLst>
              <a:ext uri="{FF2B5EF4-FFF2-40B4-BE49-F238E27FC236}">
                <a16:creationId xmlns:a16="http://schemas.microsoft.com/office/drawing/2014/main" id="{0DFDC482-40DB-3C44-8AF7-899DFD014C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09011142"/>
      </p:ext>
    </p:extLst>
  </p:cSld>
  <p:clrMapOvr>
    <a:masterClrMapping/>
  </p:clrMapOvr>
  <mc:AlternateContent xmlns:mc="http://schemas.openxmlformats.org/markup-compatibility/2006" xmlns:p14="http://schemas.microsoft.com/office/powerpoint/2010/main">
    <mc:Choice Requires="p14">
      <p:transition spd="slow" p14:dur="2000" advTm="10240"/>
    </mc:Choice>
    <mc:Fallback xmlns="">
      <p:transition spd="slow" advTm="10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Information Booklet</a:t>
            </a:r>
          </a:p>
        </p:txBody>
      </p:sp>
      <p:pic>
        <p:nvPicPr>
          <p:cNvPr id="6" name="Picture 5">
            <a:extLst>
              <a:ext uri="{FF2B5EF4-FFF2-40B4-BE49-F238E27FC236}">
                <a16:creationId xmlns:a16="http://schemas.microsoft.com/office/drawing/2014/main" id="{70A50D75-60C6-F643-940E-41772C7CF902}"/>
              </a:ext>
            </a:extLst>
          </p:cNvPr>
          <p:cNvPicPr>
            <a:picLocks noChangeAspect="1"/>
          </p:cNvPicPr>
          <p:nvPr/>
        </p:nvPicPr>
        <p:blipFill>
          <a:blip r:embed="rId5"/>
          <a:stretch>
            <a:fillRect/>
          </a:stretch>
        </p:blipFill>
        <p:spPr>
          <a:xfrm>
            <a:off x="809392" y="1520686"/>
            <a:ext cx="7664361" cy="4483381"/>
          </a:xfrm>
          <a:prstGeom prst="rect">
            <a:avLst/>
          </a:prstGeom>
        </p:spPr>
      </p:pic>
      <p:sp>
        <p:nvSpPr>
          <p:cNvPr id="7" name="Oval 6">
            <a:extLst>
              <a:ext uri="{FF2B5EF4-FFF2-40B4-BE49-F238E27FC236}">
                <a16:creationId xmlns:a16="http://schemas.microsoft.com/office/drawing/2014/main" id="{845E2DD2-DA93-2340-8E7E-B5ABDEBF6C5B}"/>
              </a:ext>
            </a:extLst>
          </p:cNvPr>
          <p:cNvSpPr/>
          <p:nvPr/>
        </p:nvSpPr>
        <p:spPr>
          <a:xfrm>
            <a:off x="3995531" y="2027582"/>
            <a:ext cx="1918252" cy="765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84CFE413-5A8B-8445-B4CB-AB93473418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0473827"/>
      </p:ext>
    </p:extLst>
  </p:cSld>
  <p:clrMapOvr>
    <a:masterClrMapping/>
  </p:clrMapOvr>
  <mc:AlternateContent xmlns:mc="http://schemas.openxmlformats.org/markup-compatibility/2006" xmlns:p14="http://schemas.microsoft.com/office/powerpoint/2010/main">
    <mc:Choice Requires="p14">
      <p:transition spd="slow" p14:dur="2000" advTm="16002"/>
    </mc:Choice>
    <mc:Fallback xmlns="">
      <p:transition spd="slow" advTm="1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7FA41-0F1C-9C49-8268-FC7672B29445}"/>
              </a:ext>
            </a:extLst>
          </p:cNvPr>
          <p:cNvPicPr>
            <a:picLocks noChangeAspect="1"/>
          </p:cNvPicPr>
          <p:nvPr/>
        </p:nvPicPr>
        <p:blipFill>
          <a:blip r:embed="rId5"/>
          <a:stretch>
            <a:fillRect/>
          </a:stretch>
        </p:blipFill>
        <p:spPr>
          <a:xfrm>
            <a:off x="974035" y="1599142"/>
            <a:ext cx="6454830" cy="3986649"/>
          </a:xfrm>
          <a:prstGeom prst="rect">
            <a:avLst/>
          </a:prstGeom>
        </p:spPr>
      </p:pic>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Information Booklet</a:t>
            </a:r>
          </a:p>
        </p:txBody>
      </p:sp>
      <p:sp>
        <p:nvSpPr>
          <p:cNvPr id="7" name="Oval 6">
            <a:extLst>
              <a:ext uri="{FF2B5EF4-FFF2-40B4-BE49-F238E27FC236}">
                <a16:creationId xmlns:a16="http://schemas.microsoft.com/office/drawing/2014/main" id="{845E2DD2-DA93-2340-8E7E-B5ABDEBF6C5B}"/>
              </a:ext>
            </a:extLst>
          </p:cNvPr>
          <p:cNvSpPr/>
          <p:nvPr/>
        </p:nvSpPr>
        <p:spPr>
          <a:xfrm>
            <a:off x="3965714" y="2827153"/>
            <a:ext cx="3260034" cy="765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B2384D1A-6E78-FC43-AD9F-9DA75FC192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5102046"/>
      </p:ext>
    </p:extLst>
  </p:cSld>
  <p:clrMapOvr>
    <a:masterClrMapping/>
  </p:clrMapOvr>
  <mc:AlternateContent xmlns:mc="http://schemas.openxmlformats.org/markup-compatibility/2006" xmlns:p14="http://schemas.microsoft.com/office/powerpoint/2010/main">
    <mc:Choice Requires="p14">
      <p:transition spd="slow" p14:dur="2000" advTm="7728"/>
    </mc:Choice>
    <mc:Fallback xmlns="">
      <p:transition spd="slow" advTm="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Information Booklet</a:t>
            </a:r>
          </a:p>
        </p:txBody>
      </p:sp>
      <p:pic>
        <p:nvPicPr>
          <p:cNvPr id="2" name="Picture 1">
            <a:extLst>
              <a:ext uri="{FF2B5EF4-FFF2-40B4-BE49-F238E27FC236}">
                <a16:creationId xmlns:a16="http://schemas.microsoft.com/office/drawing/2014/main" id="{9CE3E7F2-EB94-E745-82A0-31E75B895958}"/>
              </a:ext>
            </a:extLst>
          </p:cNvPr>
          <p:cNvPicPr>
            <a:picLocks noChangeAspect="1"/>
          </p:cNvPicPr>
          <p:nvPr/>
        </p:nvPicPr>
        <p:blipFill>
          <a:blip r:embed="rId5"/>
          <a:stretch>
            <a:fillRect/>
          </a:stretch>
        </p:blipFill>
        <p:spPr>
          <a:xfrm>
            <a:off x="2402403" y="1182756"/>
            <a:ext cx="3650527" cy="5155514"/>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12DF12C1-9D35-7B48-B885-E1132FB7DE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65316216"/>
      </p:ext>
    </p:extLst>
  </p:cSld>
  <p:clrMapOvr>
    <a:masterClrMapping/>
  </p:clrMapOvr>
  <mc:AlternateContent xmlns:mc="http://schemas.openxmlformats.org/markup-compatibility/2006" xmlns:p14="http://schemas.microsoft.com/office/powerpoint/2010/main">
    <mc:Choice Requires="p14">
      <p:transition spd="slow" p14:dur="2000" advTm="25945"/>
    </mc:Choice>
    <mc:Fallback xmlns="">
      <p:transition spd="slow" advTm="2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Selection Process</a:t>
            </a:r>
          </a:p>
        </p:txBody>
      </p:sp>
      <p:sp>
        <p:nvSpPr>
          <p:cNvPr id="3" name="Rectangle 2"/>
          <p:cNvSpPr/>
          <p:nvPr/>
        </p:nvSpPr>
        <p:spPr>
          <a:xfrm>
            <a:off x="638895" y="2102762"/>
            <a:ext cx="7866210" cy="3108543"/>
          </a:xfrm>
          <a:prstGeom prst="rect">
            <a:avLst/>
          </a:prstGeom>
        </p:spPr>
        <p:txBody>
          <a:bodyPr wrap="square">
            <a:spAutoFit/>
          </a:bodyPr>
          <a:lstStyle/>
          <a:p>
            <a:r>
              <a:rPr lang="en-US" sz="2800" dirty="0">
                <a:solidFill>
                  <a:srgbClr val="1C1549"/>
                </a:solidFill>
                <a:latin typeface="Arial" charset="0"/>
                <a:ea typeface="Arial" charset="0"/>
                <a:cs typeface="Arial" charset="0"/>
              </a:rPr>
              <a:t>The subject selection is submitted online.</a:t>
            </a:r>
          </a:p>
          <a:p>
            <a:endParaRPr lang="en-US" sz="2800" dirty="0">
              <a:solidFill>
                <a:srgbClr val="1C1549"/>
              </a:solidFill>
              <a:latin typeface="Arial" charset="0"/>
              <a:cs typeface="Arial" charset="0"/>
            </a:endParaRPr>
          </a:p>
          <a:p>
            <a:r>
              <a:rPr lang="en-US" sz="2800" dirty="0">
                <a:solidFill>
                  <a:srgbClr val="1C1549"/>
                </a:solidFill>
                <a:latin typeface="Arial" charset="0"/>
                <a:cs typeface="Arial" charset="0"/>
              </a:rPr>
              <a:t>Visit the school’s website:</a:t>
            </a:r>
          </a:p>
          <a:p>
            <a:pPr algn="ctr"/>
            <a:endParaRPr lang="en-US" sz="2800" dirty="0">
              <a:solidFill>
                <a:srgbClr val="FF0000"/>
              </a:solidFill>
              <a:latin typeface="Arial" charset="0"/>
              <a:cs typeface="Arial" charset="0"/>
            </a:endParaRPr>
          </a:p>
          <a:p>
            <a:pPr algn="ctr"/>
            <a:r>
              <a:rPr lang="en-US" sz="2800" dirty="0">
                <a:solidFill>
                  <a:srgbClr val="FF0000"/>
                </a:solidFill>
                <a:latin typeface="Arial" charset="0"/>
                <a:cs typeface="Arial" charset="0"/>
                <a:hlinkClick r:id="rId5"/>
              </a:rPr>
              <a:t>www.acsinternational.edu.sg</a:t>
            </a:r>
            <a:endParaRPr lang="en-US" sz="2800" dirty="0">
              <a:solidFill>
                <a:srgbClr val="FF0000"/>
              </a:solidFill>
              <a:latin typeface="Arial" charset="0"/>
              <a:cs typeface="Arial" charset="0"/>
            </a:endParaRPr>
          </a:p>
          <a:p>
            <a:pPr algn="ctr"/>
            <a:endParaRPr lang="en-US" sz="2800" dirty="0">
              <a:solidFill>
                <a:srgbClr val="251A6C"/>
              </a:solidFill>
              <a:latin typeface="Arial" charset="0"/>
              <a:cs typeface="Arial" charset="0"/>
            </a:endParaRPr>
          </a:p>
          <a:p>
            <a:r>
              <a:rPr lang="en-US" sz="2800" dirty="0">
                <a:solidFill>
                  <a:srgbClr val="1C1549"/>
                </a:solidFill>
                <a:latin typeface="Arial" charset="0"/>
                <a:cs typeface="Arial" charset="0"/>
              </a:rPr>
              <a:t>And follow the steps on the next slides</a:t>
            </a:r>
            <a:endParaRPr lang="en-US" sz="2800" dirty="0">
              <a:solidFill>
                <a:srgbClr val="1C1549"/>
              </a:solidFill>
            </a:endParaRPr>
          </a:p>
        </p:txBody>
      </p:sp>
      <p:pic>
        <p:nvPicPr>
          <p:cNvPr id="2" name="Audio 1">
            <a:hlinkClick r:id="" action="ppaction://media"/>
            <a:extLst>
              <a:ext uri="{FF2B5EF4-FFF2-40B4-BE49-F238E27FC236}">
                <a16:creationId xmlns:a16="http://schemas.microsoft.com/office/drawing/2014/main" id="{9DA23082-3275-6F47-B1FB-3F1AE56DD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54765211"/>
      </p:ext>
    </p:extLst>
  </p:cSld>
  <p:clrMapOvr>
    <a:masterClrMapping/>
  </p:clrMapOvr>
  <mc:AlternateContent xmlns:mc="http://schemas.openxmlformats.org/markup-compatibility/2006" xmlns:p14="http://schemas.microsoft.com/office/powerpoint/2010/main">
    <mc:Choice Requires="p14">
      <p:transition spd="slow" p14:dur="2000" advTm="8362"/>
    </mc:Choice>
    <mc:Fallback xmlns="">
      <p:transition spd="slow" advTm="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Selection Process</a:t>
            </a:r>
          </a:p>
        </p:txBody>
      </p:sp>
      <p:pic>
        <p:nvPicPr>
          <p:cNvPr id="3" name="Picture 2">
            <a:extLst>
              <a:ext uri="{FF2B5EF4-FFF2-40B4-BE49-F238E27FC236}">
                <a16:creationId xmlns:a16="http://schemas.microsoft.com/office/drawing/2014/main" id="{55E81070-6518-A348-8582-F4FD71A61C47}"/>
              </a:ext>
            </a:extLst>
          </p:cNvPr>
          <p:cNvPicPr>
            <a:picLocks noChangeAspect="1"/>
          </p:cNvPicPr>
          <p:nvPr/>
        </p:nvPicPr>
        <p:blipFill>
          <a:blip r:embed="rId5"/>
          <a:stretch>
            <a:fillRect/>
          </a:stretch>
        </p:blipFill>
        <p:spPr>
          <a:xfrm>
            <a:off x="546652" y="1755756"/>
            <a:ext cx="8050696" cy="4355406"/>
          </a:xfrm>
          <a:prstGeom prst="rect">
            <a:avLst/>
          </a:prstGeom>
        </p:spPr>
      </p:pic>
      <p:sp>
        <p:nvSpPr>
          <p:cNvPr id="5" name="Oval 4">
            <a:extLst>
              <a:ext uri="{FF2B5EF4-FFF2-40B4-BE49-F238E27FC236}">
                <a16:creationId xmlns:a16="http://schemas.microsoft.com/office/drawing/2014/main" id="{C659687A-EC74-AC45-8BAE-6B755F8BA610}"/>
              </a:ext>
            </a:extLst>
          </p:cNvPr>
          <p:cNvSpPr/>
          <p:nvPr/>
        </p:nvSpPr>
        <p:spPr>
          <a:xfrm>
            <a:off x="6440557" y="1620078"/>
            <a:ext cx="795130" cy="765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E7CCB32C-2B0A-3844-B2BB-4568A8A18E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03674108"/>
      </p:ext>
    </p:extLst>
  </p:cSld>
  <p:clrMapOvr>
    <a:masterClrMapping/>
  </p:clrMapOvr>
  <mc:AlternateContent xmlns:mc="http://schemas.openxmlformats.org/markup-compatibility/2006" xmlns:p14="http://schemas.microsoft.com/office/powerpoint/2010/main">
    <mc:Choice Requires="p14">
      <p:transition spd="slow" p14:dur="2000" advTm="6159"/>
    </mc:Choice>
    <mc:Fallback xmlns="">
      <p:transition spd="slow" advTm="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Selection Process</a:t>
            </a:r>
          </a:p>
        </p:txBody>
      </p:sp>
      <p:pic>
        <p:nvPicPr>
          <p:cNvPr id="2" name="Picture 1">
            <a:extLst>
              <a:ext uri="{FF2B5EF4-FFF2-40B4-BE49-F238E27FC236}">
                <a16:creationId xmlns:a16="http://schemas.microsoft.com/office/drawing/2014/main" id="{FCBC2A63-4A94-034A-ADA3-DA23B9D193C8}"/>
              </a:ext>
            </a:extLst>
          </p:cNvPr>
          <p:cNvPicPr>
            <a:picLocks noChangeAspect="1"/>
          </p:cNvPicPr>
          <p:nvPr/>
        </p:nvPicPr>
        <p:blipFill>
          <a:blip r:embed="rId5"/>
          <a:stretch>
            <a:fillRect/>
          </a:stretch>
        </p:blipFill>
        <p:spPr>
          <a:xfrm>
            <a:off x="959433" y="1510747"/>
            <a:ext cx="7672050" cy="4850296"/>
          </a:xfrm>
          <a:prstGeom prst="rect">
            <a:avLst/>
          </a:prstGeom>
        </p:spPr>
      </p:pic>
      <p:sp>
        <p:nvSpPr>
          <p:cNvPr id="6" name="Oval 5">
            <a:extLst>
              <a:ext uri="{FF2B5EF4-FFF2-40B4-BE49-F238E27FC236}">
                <a16:creationId xmlns:a16="http://schemas.microsoft.com/office/drawing/2014/main" id="{69A19DC5-A40C-F04F-8478-0EE52DFBAFDC}"/>
              </a:ext>
            </a:extLst>
          </p:cNvPr>
          <p:cNvSpPr/>
          <p:nvPr/>
        </p:nvSpPr>
        <p:spPr>
          <a:xfrm>
            <a:off x="1669774" y="4552123"/>
            <a:ext cx="795130" cy="765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895A080C-D4FC-F547-B054-98D187CD92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6722884"/>
      </p:ext>
    </p:extLst>
  </p:cSld>
  <p:clrMapOvr>
    <a:masterClrMapping/>
  </p:clrMapOvr>
  <mc:AlternateContent xmlns:mc="http://schemas.openxmlformats.org/markup-compatibility/2006" xmlns:p14="http://schemas.microsoft.com/office/powerpoint/2010/main">
    <mc:Choice Requires="p14">
      <p:transition spd="slow" p14:dur="2000" advTm="5051"/>
    </mc:Choice>
    <mc:Fallback xmlns="">
      <p:transition spd="slow" advTm="5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Selection Process</a:t>
            </a:r>
          </a:p>
        </p:txBody>
      </p:sp>
      <p:pic>
        <p:nvPicPr>
          <p:cNvPr id="3" name="Picture 2">
            <a:extLst>
              <a:ext uri="{FF2B5EF4-FFF2-40B4-BE49-F238E27FC236}">
                <a16:creationId xmlns:a16="http://schemas.microsoft.com/office/drawing/2014/main" id="{6A76C121-EE54-2645-BDDB-1A0920499155}"/>
              </a:ext>
            </a:extLst>
          </p:cNvPr>
          <p:cNvPicPr>
            <a:picLocks noChangeAspect="1"/>
          </p:cNvPicPr>
          <p:nvPr/>
        </p:nvPicPr>
        <p:blipFill>
          <a:blip r:embed="rId5"/>
          <a:stretch>
            <a:fillRect/>
          </a:stretch>
        </p:blipFill>
        <p:spPr>
          <a:xfrm>
            <a:off x="2615126" y="1561170"/>
            <a:ext cx="4200963" cy="4304371"/>
          </a:xfrm>
          <a:prstGeom prst="rect">
            <a:avLst/>
          </a:prstGeom>
        </p:spPr>
      </p:pic>
      <p:pic>
        <p:nvPicPr>
          <p:cNvPr id="2" name="Audio 1">
            <a:hlinkClick r:id="" action="ppaction://media"/>
            <a:extLst>
              <a:ext uri="{FF2B5EF4-FFF2-40B4-BE49-F238E27FC236}">
                <a16:creationId xmlns:a16="http://schemas.microsoft.com/office/drawing/2014/main" id="{E402315C-1AF6-C142-A05A-BD98C048D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76517197"/>
      </p:ext>
    </p:extLst>
  </p:cSld>
  <p:clrMapOvr>
    <a:masterClrMapping/>
  </p:clrMapOvr>
  <mc:AlternateContent xmlns:mc="http://schemas.openxmlformats.org/markup-compatibility/2006" xmlns:p14="http://schemas.microsoft.com/office/powerpoint/2010/main">
    <mc:Choice Requires="p14">
      <p:transition spd="slow" p14:dur="2000" advTm="9844"/>
    </mc:Choice>
    <mc:Fallback xmlns="">
      <p:transition spd="slow" advTm="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132107" y="2591514"/>
            <a:ext cx="7128792" cy="53365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251A6C"/>
                </a:solidFill>
                <a:latin typeface="Tahoma" charset="0"/>
                <a:ea typeface="Tahoma" charset="0"/>
                <a:cs typeface="Tahoma" charset="0"/>
              </a:rPr>
              <a:t>2019	Additional Mathematics (3)</a:t>
            </a:r>
          </a:p>
          <a:p>
            <a:pPr marL="0" indent="0">
              <a:buNone/>
            </a:pPr>
            <a:r>
              <a:rPr lang="en-US" sz="1800" dirty="0">
                <a:solidFill>
                  <a:srgbClr val="251A6C"/>
                </a:solidFill>
                <a:latin typeface="Tahoma" charset="0"/>
                <a:ea typeface="Tahoma" charset="0"/>
                <a:cs typeface="Tahoma" charset="0"/>
              </a:rPr>
              <a:t>2018	English Literature</a:t>
            </a:r>
          </a:p>
          <a:p>
            <a:pPr marL="0" indent="0">
              <a:buNone/>
            </a:pPr>
            <a:r>
              <a:rPr lang="en-US" sz="1800" dirty="0">
                <a:solidFill>
                  <a:srgbClr val="251A6C"/>
                </a:solidFill>
                <a:latin typeface="Tahoma" charset="0"/>
                <a:ea typeface="Tahoma" charset="0"/>
                <a:cs typeface="Tahoma" charset="0"/>
              </a:rPr>
              <a:t>2016	Additional Mathematics, Chemistry, Chinese (2)</a:t>
            </a:r>
          </a:p>
          <a:p>
            <a:pPr marL="0" indent="0">
              <a:buNone/>
            </a:pPr>
            <a:r>
              <a:rPr lang="en-US" sz="1800" dirty="0">
                <a:solidFill>
                  <a:srgbClr val="251A6C"/>
                </a:solidFill>
                <a:latin typeface="Tahoma" charset="0"/>
                <a:ea typeface="Tahoma" charset="0"/>
                <a:cs typeface="Tahoma" charset="0"/>
              </a:rPr>
              <a:t>2015	Mathematics &amp; Economics</a:t>
            </a:r>
          </a:p>
          <a:p>
            <a:pPr marL="0" indent="0">
              <a:buNone/>
            </a:pPr>
            <a:r>
              <a:rPr lang="en-US" sz="1800" dirty="0">
                <a:solidFill>
                  <a:srgbClr val="251A6C"/>
                </a:solidFill>
                <a:latin typeface="Tahoma" charset="0"/>
                <a:ea typeface="Tahoma" charset="0"/>
                <a:cs typeface="Tahoma" charset="0"/>
              </a:rPr>
              <a:t>2014 	Physical Education</a:t>
            </a:r>
          </a:p>
          <a:p>
            <a:pPr marL="0" indent="0">
              <a:buNone/>
            </a:pPr>
            <a:r>
              <a:rPr lang="en-US" sz="1800" dirty="0">
                <a:solidFill>
                  <a:srgbClr val="251A6C"/>
                </a:solidFill>
                <a:latin typeface="Tahoma" charset="0"/>
                <a:ea typeface="Tahoma" charset="0"/>
                <a:cs typeface="Tahoma" charset="0"/>
              </a:rPr>
              <a:t>2013 	Mathematics (2), Economics</a:t>
            </a:r>
          </a:p>
          <a:p>
            <a:pPr marL="0" indent="0">
              <a:buNone/>
            </a:pPr>
            <a:r>
              <a:rPr lang="en-US" sz="1800" dirty="0">
                <a:solidFill>
                  <a:srgbClr val="251A6C"/>
                </a:solidFill>
                <a:latin typeface="Tahoma" charset="0"/>
                <a:ea typeface="Tahoma" charset="0"/>
                <a:cs typeface="Tahoma" charset="0"/>
              </a:rPr>
              <a:t>2012 	English Literature</a:t>
            </a:r>
          </a:p>
          <a:p>
            <a:pPr marL="0" indent="0">
              <a:buNone/>
            </a:pPr>
            <a:r>
              <a:rPr lang="en-US" sz="1800" dirty="0">
                <a:solidFill>
                  <a:srgbClr val="251A6C"/>
                </a:solidFill>
                <a:latin typeface="Tahoma" charset="0"/>
                <a:ea typeface="Tahoma" charset="0"/>
                <a:cs typeface="Tahoma" charset="0"/>
              </a:rPr>
              <a:t>2011 	A Mathematics, Chinese</a:t>
            </a:r>
          </a:p>
          <a:p>
            <a:pPr marL="0" indent="0">
              <a:buNone/>
            </a:pPr>
            <a:r>
              <a:rPr lang="en-US" sz="1800" dirty="0">
                <a:solidFill>
                  <a:srgbClr val="251A6C"/>
                </a:solidFill>
                <a:latin typeface="Tahoma" charset="0"/>
                <a:ea typeface="Tahoma" charset="0"/>
                <a:cs typeface="Tahoma" charset="0"/>
              </a:rPr>
              <a:t>2010 	A Mathematics, Chinese, Mathematics, English Language </a:t>
            </a:r>
          </a:p>
          <a:p>
            <a:pPr marL="0" indent="0">
              <a:buNone/>
            </a:pPr>
            <a:r>
              <a:rPr lang="en-US" sz="1800" dirty="0">
                <a:solidFill>
                  <a:srgbClr val="251A6C"/>
                </a:solidFill>
                <a:latin typeface="Tahoma" charset="0"/>
                <a:ea typeface="Tahoma" charset="0"/>
                <a:cs typeface="Tahoma" charset="0"/>
              </a:rPr>
              <a:t>2009 	Geography, Chinese</a:t>
            </a:r>
            <a:endParaRPr lang="en-SG" sz="1800" dirty="0">
              <a:solidFill>
                <a:srgbClr val="251A6C"/>
              </a:solidFill>
              <a:latin typeface="Tahoma" charset="0"/>
              <a:ea typeface="Tahoma" charset="0"/>
              <a:cs typeface="Tahoma" charset="0"/>
            </a:endParaRPr>
          </a:p>
        </p:txBody>
      </p:sp>
      <p:sp>
        <p:nvSpPr>
          <p:cNvPr id="8" name="TextBox 7"/>
          <p:cNvSpPr txBox="1"/>
          <p:nvPr/>
        </p:nvSpPr>
        <p:spPr>
          <a:xfrm>
            <a:off x="3347864" y="406405"/>
            <a:ext cx="5469503"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a:t>
            </a:r>
            <a:r>
              <a:rPr lang="mr-IN" sz="3600" dirty="0">
                <a:solidFill>
                  <a:srgbClr val="251A6C"/>
                </a:solidFill>
                <a:latin typeface="Tahoma" panose="020B0604030504040204" pitchFamily="34" charset="0"/>
                <a:ea typeface="Tahoma" panose="020B0604030504040204" pitchFamily="34" charset="0"/>
                <a:cs typeface="Tahoma" panose="020B0604030504040204" pitchFamily="34" charset="0"/>
              </a:rPr>
              <a:t>–</a:t>
            </a: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 Top in the World</a:t>
            </a:r>
          </a:p>
        </p:txBody>
      </p:sp>
      <p:sp>
        <p:nvSpPr>
          <p:cNvPr id="10" name="Rectangle 9"/>
          <p:cNvSpPr/>
          <p:nvPr/>
        </p:nvSpPr>
        <p:spPr>
          <a:xfrm>
            <a:off x="1742622" y="929001"/>
            <a:ext cx="7128792" cy="661915"/>
          </a:xfrm>
          <a:prstGeom prst="rect">
            <a:avLst/>
          </a:prstGeom>
        </p:spPr>
        <p:txBody>
          <a:bodyPr wrap="square">
            <a:spAutoFit/>
          </a:bodyPr>
          <a:lstStyle/>
          <a:p>
            <a:pPr marL="0" indent="0" algn="r" fontAlgn="auto">
              <a:spcAft>
                <a:spcPts val="0"/>
              </a:spcAft>
            </a:pPr>
            <a:r>
              <a:rPr lang="en-SG" i="1" dirty="0">
                <a:solidFill>
                  <a:srgbClr val="251A6C"/>
                </a:solidFill>
                <a:latin typeface="Tahoma" charset="0"/>
                <a:ea typeface="Tahoma" charset="0"/>
                <a:cs typeface="Tahoma" charset="0"/>
              </a:rPr>
              <a:t>”Top in the World refers to the learner who had gained the highest standard mark in the world for a single subject.”</a:t>
            </a:r>
          </a:p>
        </p:txBody>
      </p:sp>
      <p:sp>
        <p:nvSpPr>
          <p:cNvPr id="11" name="Rectangle 10"/>
          <p:cNvSpPr/>
          <p:nvPr/>
        </p:nvSpPr>
        <p:spPr>
          <a:xfrm>
            <a:off x="1132107" y="2113512"/>
            <a:ext cx="8349823" cy="400110"/>
          </a:xfrm>
          <a:prstGeom prst="rect">
            <a:avLst/>
          </a:prstGeom>
        </p:spPr>
        <p:txBody>
          <a:bodyPr wrap="square">
            <a:spAutoFit/>
          </a:bodyPr>
          <a:lstStyle/>
          <a:p>
            <a:pPr marL="0" indent="0" fontAlgn="auto">
              <a:spcAft>
                <a:spcPts val="0"/>
              </a:spcAft>
            </a:pPr>
            <a:r>
              <a:rPr lang="en-SG" sz="2000" b="1" dirty="0">
                <a:solidFill>
                  <a:srgbClr val="251A6C"/>
                </a:solidFill>
                <a:latin typeface="Tahoma" charset="0"/>
                <a:ea typeface="Tahoma" charset="0"/>
                <a:cs typeface="Tahoma" charset="0"/>
              </a:rPr>
              <a:t>ACS (International) Top in the World Achievements</a:t>
            </a:r>
          </a:p>
        </p:txBody>
      </p:sp>
      <p:pic>
        <p:nvPicPr>
          <p:cNvPr id="2" name="Picture 1">
            <a:extLst>
              <a:ext uri="{FF2B5EF4-FFF2-40B4-BE49-F238E27FC236}">
                <a16:creationId xmlns:a16="http://schemas.microsoft.com/office/drawing/2014/main" id="{DF4E470D-5B96-154D-882D-7DDB0C623691}"/>
              </a:ext>
            </a:extLst>
          </p:cNvPr>
          <p:cNvPicPr>
            <a:picLocks noChangeAspect="1"/>
          </p:cNvPicPr>
          <p:nvPr/>
        </p:nvPicPr>
        <p:blipFill>
          <a:blip r:embed="rId5"/>
          <a:stretch>
            <a:fillRect/>
          </a:stretch>
        </p:blipFill>
        <p:spPr>
          <a:xfrm>
            <a:off x="6666128" y="1598226"/>
            <a:ext cx="2151239" cy="345119"/>
          </a:xfrm>
          <a:prstGeom prst="rect">
            <a:avLst/>
          </a:prstGeom>
        </p:spPr>
      </p:pic>
      <p:pic>
        <p:nvPicPr>
          <p:cNvPr id="3" name="Audio 2">
            <a:hlinkClick r:id="" action="ppaction://media"/>
            <a:extLst>
              <a:ext uri="{FF2B5EF4-FFF2-40B4-BE49-F238E27FC236}">
                <a16:creationId xmlns:a16="http://schemas.microsoft.com/office/drawing/2014/main" id="{9D876B9F-871B-5F49-87F0-ECBCF9299D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68264761"/>
      </p:ext>
    </p:extLst>
  </p:cSld>
  <p:clrMapOvr>
    <a:masterClrMapping/>
  </p:clrMapOvr>
  <mc:AlternateContent xmlns:mc="http://schemas.openxmlformats.org/markup-compatibility/2006" xmlns:p14="http://schemas.microsoft.com/office/powerpoint/2010/main">
    <mc:Choice Requires="p14">
      <p:transition spd="slow" p14:dur="2000" advTm="50107"/>
    </mc:Choice>
    <mc:Fallback xmlns="">
      <p:transition spd="slow" advTm="5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Selection Process</a:t>
            </a:r>
          </a:p>
        </p:txBody>
      </p:sp>
      <p:pic>
        <p:nvPicPr>
          <p:cNvPr id="3" name="Picture 2">
            <a:extLst>
              <a:ext uri="{FF2B5EF4-FFF2-40B4-BE49-F238E27FC236}">
                <a16:creationId xmlns:a16="http://schemas.microsoft.com/office/drawing/2014/main" id="{6AE929F5-64E0-ED4B-BB05-B214758BBC03}"/>
              </a:ext>
            </a:extLst>
          </p:cNvPr>
          <p:cNvPicPr>
            <a:picLocks noChangeAspect="1"/>
          </p:cNvPicPr>
          <p:nvPr/>
        </p:nvPicPr>
        <p:blipFill>
          <a:blip r:embed="rId5"/>
          <a:stretch>
            <a:fillRect/>
          </a:stretch>
        </p:blipFill>
        <p:spPr>
          <a:xfrm>
            <a:off x="660791" y="1649933"/>
            <a:ext cx="7996192" cy="4084946"/>
          </a:xfrm>
          <a:prstGeom prst="rect">
            <a:avLst/>
          </a:prstGeom>
        </p:spPr>
      </p:pic>
      <p:pic>
        <p:nvPicPr>
          <p:cNvPr id="2" name="Audio 1">
            <a:hlinkClick r:id="" action="ppaction://media"/>
            <a:extLst>
              <a:ext uri="{FF2B5EF4-FFF2-40B4-BE49-F238E27FC236}">
                <a16:creationId xmlns:a16="http://schemas.microsoft.com/office/drawing/2014/main" id="{19A1C6AC-BA01-B342-B608-6A207B01C9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36812729"/>
      </p:ext>
    </p:extLst>
  </p:cSld>
  <p:clrMapOvr>
    <a:masterClrMapping/>
  </p:clrMapOvr>
  <mc:AlternateContent xmlns:mc="http://schemas.openxmlformats.org/markup-compatibility/2006" xmlns:p14="http://schemas.microsoft.com/office/powerpoint/2010/main">
    <mc:Choice Requires="p14">
      <p:transition spd="slow" p14:dur="2000" advTm="17202"/>
    </mc:Choice>
    <mc:Fallback xmlns="">
      <p:transition spd="slow" advTm="1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Selection Process</a:t>
            </a:r>
          </a:p>
        </p:txBody>
      </p:sp>
      <p:pic>
        <p:nvPicPr>
          <p:cNvPr id="3" name="Picture 2">
            <a:extLst>
              <a:ext uri="{FF2B5EF4-FFF2-40B4-BE49-F238E27FC236}">
                <a16:creationId xmlns:a16="http://schemas.microsoft.com/office/drawing/2014/main" id="{55974033-A1EE-BB41-8662-6E90ADE153E9}"/>
              </a:ext>
            </a:extLst>
          </p:cNvPr>
          <p:cNvPicPr>
            <a:picLocks noChangeAspect="1"/>
          </p:cNvPicPr>
          <p:nvPr/>
        </p:nvPicPr>
        <p:blipFill>
          <a:blip r:embed="rId5"/>
          <a:stretch>
            <a:fillRect/>
          </a:stretch>
        </p:blipFill>
        <p:spPr>
          <a:xfrm>
            <a:off x="1901448" y="1628077"/>
            <a:ext cx="5066213" cy="4382430"/>
          </a:xfrm>
          <a:prstGeom prst="rect">
            <a:avLst/>
          </a:prstGeom>
        </p:spPr>
      </p:pic>
      <p:pic>
        <p:nvPicPr>
          <p:cNvPr id="2" name="Audio 1">
            <a:hlinkClick r:id="" action="ppaction://media"/>
            <a:extLst>
              <a:ext uri="{FF2B5EF4-FFF2-40B4-BE49-F238E27FC236}">
                <a16:creationId xmlns:a16="http://schemas.microsoft.com/office/drawing/2014/main" id="{4741EE5C-237E-AC45-98A5-1306CC6D5E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27122565"/>
      </p:ext>
    </p:extLst>
  </p:cSld>
  <p:clrMapOvr>
    <a:masterClrMapping/>
  </p:clrMapOvr>
  <mc:AlternateContent xmlns:mc="http://schemas.openxmlformats.org/markup-compatibility/2006" xmlns:p14="http://schemas.microsoft.com/office/powerpoint/2010/main">
    <mc:Choice Requires="p14">
      <p:transition spd="slow" p14:dur="2000" advTm="18096"/>
    </mc:Choice>
    <mc:Fallback xmlns="">
      <p:transition spd="slow" advTm="1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Selection Process</a:t>
            </a:r>
          </a:p>
        </p:txBody>
      </p:sp>
      <p:pic>
        <p:nvPicPr>
          <p:cNvPr id="2" name="Picture 1">
            <a:extLst>
              <a:ext uri="{FF2B5EF4-FFF2-40B4-BE49-F238E27FC236}">
                <a16:creationId xmlns:a16="http://schemas.microsoft.com/office/drawing/2014/main" id="{0A39FAA9-D9A5-934F-8500-7D99B3CE8641}"/>
              </a:ext>
            </a:extLst>
          </p:cNvPr>
          <p:cNvPicPr>
            <a:picLocks noChangeAspect="1"/>
          </p:cNvPicPr>
          <p:nvPr/>
        </p:nvPicPr>
        <p:blipFill>
          <a:blip r:embed="rId5"/>
          <a:stretch>
            <a:fillRect/>
          </a:stretch>
        </p:blipFill>
        <p:spPr>
          <a:xfrm>
            <a:off x="1689652" y="1699590"/>
            <a:ext cx="6273876" cy="4360169"/>
          </a:xfrm>
          <a:prstGeom prst="rect">
            <a:avLst/>
          </a:prstGeom>
        </p:spPr>
      </p:pic>
      <p:pic>
        <p:nvPicPr>
          <p:cNvPr id="3" name="Audio 2">
            <a:hlinkClick r:id="" action="ppaction://media"/>
            <a:extLst>
              <a:ext uri="{FF2B5EF4-FFF2-40B4-BE49-F238E27FC236}">
                <a16:creationId xmlns:a16="http://schemas.microsoft.com/office/drawing/2014/main" id="{D9CEACBC-14FF-C943-940D-9DCC0B35F9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81481621"/>
      </p:ext>
    </p:extLst>
  </p:cSld>
  <p:clrMapOvr>
    <a:masterClrMapping/>
  </p:clrMapOvr>
  <mc:AlternateContent xmlns:mc="http://schemas.openxmlformats.org/markup-compatibility/2006" xmlns:p14="http://schemas.microsoft.com/office/powerpoint/2010/main">
    <mc:Choice Requires="p14">
      <p:transition spd="slow" p14:dur="2000" advTm="25514"/>
    </mc:Choice>
    <mc:Fallback xmlns="">
      <p:transition spd="slow" advTm="2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Pre-IGCSE Students</a:t>
            </a:r>
          </a:p>
        </p:txBody>
      </p:sp>
      <p:pic>
        <p:nvPicPr>
          <p:cNvPr id="3" name="Picture 2">
            <a:extLst>
              <a:ext uri="{FF2B5EF4-FFF2-40B4-BE49-F238E27FC236}">
                <a16:creationId xmlns:a16="http://schemas.microsoft.com/office/drawing/2014/main" id="{4649919A-8906-2546-9B5A-6101543E3832}"/>
              </a:ext>
            </a:extLst>
          </p:cNvPr>
          <p:cNvPicPr>
            <a:picLocks noChangeAspect="1"/>
          </p:cNvPicPr>
          <p:nvPr/>
        </p:nvPicPr>
        <p:blipFill>
          <a:blip r:embed="rId5"/>
          <a:stretch>
            <a:fillRect/>
          </a:stretch>
        </p:blipFill>
        <p:spPr>
          <a:xfrm>
            <a:off x="474933" y="1854766"/>
            <a:ext cx="8194133" cy="3979791"/>
          </a:xfrm>
          <a:prstGeom prst="rect">
            <a:avLst/>
          </a:prstGeom>
        </p:spPr>
      </p:pic>
      <p:sp>
        <p:nvSpPr>
          <p:cNvPr id="5" name="Oval 4">
            <a:extLst>
              <a:ext uri="{FF2B5EF4-FFF2-40B4-BE49-F238E27FC236}">
                <a16:creationId xmlns:a16="http://schemas.microsoft.com/office/drawing/2014/main" id="{CED0D5A8-B433-984D-9F5E-273134586824}"/>
              </a:ext>
            </a:extLst>
          </p:cNvPr>
          <p:cNvSpPr/>
          <p:nvPr/>
        </p:nvSpPr>
        <p:spPr>
          <a:xfrm>
            <a:off x="3269973" y="4323523"/>
            <a:ext cx="2365513" cy="765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083F9F4-F087-914C-BC21-54DEEABEB043}"/>
              </a:ext>
            </a:extLst>
          </p:cNvPr>
          <p:cNvSpPr/>
          <p:nvPr/>
        </p:nvSpPr>
        <p:spPr>
          <a:xfrm>
            <a:off x="882438" y="3284755"/>
            <a:ext cx="1426515" cy="5599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FF045B50-6260-9142-970C-6E318E42DD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36767779"/>
      </p:ext>
    </p:extLst>
  </p:cSld>
  <p:clrMapOvr>
    <a:masterClrMapping/>
  </p:clrMapOvr>
  <mc:AlternateContent xmlns:mc="http://schemas.openxmlformats.org/markup-compatibility/2006" xmlns:p14="http://schemas.microsoft.com/office/powerpoint/2010/main">
    <mc:Choice Requires="p14">
      <p:transition spd="slow" p14:dur="2000" advTm="5469"/>
    </mc:Choice>
    <mc:Fallback xmlns="">
      <p:transition spd="slow" advTm="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136"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University Considerations</a:t>
            </a:r>
          </a:p>
        </p:txBody>
      </p:sp>
      <p:sp>
        <p:nvSpPr>
          <p:cNvPr id="2" name="Rectangle 1"/>
          <p:cNvSpPr/>
          <p:nvPr/>
        </p:nvSpPr>
        <p:spPr>
          <a:xfrm>
            <a:off x="468142" y="1810645"/>
            <a:ext cx="8336513" cy="1200329"/>
          </a:xfrm>
          <a:prstGeom prst="rect">
            <a:avLst/>
          </a:prstGeom>
        </p:spPr>
        <p:txBody>
          <a:bodyPr wrap="none">
            <a:spAutoFit/>
          </a:bodyPr>
          <a:lstStyle/>
          <a:p>
            <a:r>
              <a:rPr lang="en-US" dirty="0">
                <a:solidFill>
                  <a:srgbClr val="1C1549"/>
                </a:solidFill>
                <a:latin typeface="Arial" charset="0"/>
                <a:ea typeface="Arial" charset="0"/>
                <a:cs typeface="Arial" charset="0"/>
              </a:rPr>
              <a:t>Universities frequently have prerequisite subjects for their degrees.</a:t>
            </a:r>
          </a:p>
          <a:p>
            <a:endParaRPr lang="en-US" dirty="0">
              <a:solidFill>
                <a:srgbClr val="1C1549"/>
              </a:solidFill>
              <a:latin typeface="Arial" charset="0"/>
              <a:ea typeface="Arial" charset="0"/>
              <a:cs typeface="Arial" charset="0"/>
            </a:endParaRPr>
          </a:p>
          <a:p>
            <a:r>
              <a:rPr lang="en-US" dirty="0">
                <a:solidFill>
                  <a:srgbClr val="1C1549"/>
                </a:solidFill>
                <a:latin typeface="Arial" charset="0"/>
                <a:ea typeface="Arial" charset="0"/>
                <a:cs typeface="Arial" charset="0"/>
              </a:rPr>
              <a:t>If you have a strong sense of the area of study you will pursue at university, you</a:t>
            </a:r>
          </a:p>
          <a:p>
            <a:r>
              <a:rPr lang="en-US" dirty="0">
                <a:solidFill>
                  <a:srgbClr val="1C1549"/>
                </a:solidFill>
                <a:latin typeface="Arial" charset="0"/>
                <a:ea typeface="Arial" charset="0"/>
                <a:cs typeface="Arial" charset="0"/>
              </a:rPr>
              <a:t>need to check the prerequisite subject list.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014" y="4229779"/>
            <a:ext cx="2754488" cy="2065866"/>
          </a:xfrm>
          <a:prstGeom prst="rect">
            <a:avLst/>
          </a:prstGeom>
        </p:spPr>
      </p:pic>
      <p:sp>
        <p:nvSpPr>
          <p:cNvPr id="5" name="Rectangle 4"/>
          <p:cNvSpPr/>
          <p:nvPr/>
        </p:nvSpPr>
        <p:spPr>
          <a:xfrm>
            <a:off x="468142" y="3297211"/>
            <a:ext cx="8246879" cy="646331"/>
          </a:xfrm>
          <a:prstGeom prst="rect">
            <a:avLst/>
          </a:prstGeom>
        </p:spPr>
        <p:txBody>
          <a:bodyPr wrap="square">
            <a:spAutoFit/>
          </a:bodyPr>
          <a:lstStyle/>
          <a:p>
            <a:r>
              <a:rPr lang="en-US" dirty="0">
                <a:solidFill>
                  <a:srgbClr val="1C1549"/>
                </a:solidFill>
                <a:latin typeface="Arial" charset="0"/>
                <a:ea typeface="Arial" charset="0"/>
                <a:cs typeface="Arial" charset="0"/>
              </a:rPr>
              <a:t>Once this is known you can look towards the IBDP subjects you will pick and ensure that your IGCSE choices allow entry into them. </a:t>
            </a:r>
            <a:endParaRPr lang="en-US"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7198" y="4229779"/>
            <a:ext cx="2754488" cy="206586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532" y="4238244"/>
            <a:ext cx="2743201" cy="2057401"/>
          </a:xfrm>
          <a:prstGeom prst="rect">
            <a:avLst/>
          </a:prstGeom>
        </p:spPr>
      </p:pic>
      <p:pic>
        <p:nvPicPr>
          <p:cNvPr id="8" name="Picture 7"/>
          <p:cNvPicPr>
            <a:picLocks noChangeAspect="1"/>
          </p:cNvPicPr>
          <p:nvPr/>
        </p:nvPicPr>
        <p:blipFill>
          <a:blip r:embed="rId8"/>
          <a:stretch>
            <a:fillRect/>
          </a:stretch>
        </p:blipFill>
        <p:spPr>
          <a:xfrm>
            <a:off x="7271456" y="-10434"/>
            <a:ext cx="1917700" cy="1892300"/>
          </a:xfrm>
          <a:prstGeom prst="rect">
            <a:avLst/>
          </a:prstGeom>
        </p:spPr>
      </p:pic>
      <p:pic>
        <p:nvPicPr>
          <p:cNvPr id="9" name="Audio 8">
            <a:hlinkClick r:id="" action="ppaction://media"/>
            <a:extLst>
              <a:ext uri="{FF2B5EF4-FFF2-40B4-BE49-F238E27FC236}">
                <a16:creationId xmlns:a16="http://schemas.microsoft.com/office/drawing/2014/main" id="{37FD1941-CFE8-184F-BF7B-CFC7CEFA6A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4676354"/>
      </p:ext>
    </p:extLst>
  </p:cSld>
  <p:clrMapOvr>
    <a:masterClrMapping/>
  </p:clrMapOvr>
  <mc:AlternateContent xmlns:mc="http://schemas.openxmlformats.org/markup-compatibility/2006" xmlns:p14="http://schemas.microsoft.com/office/powerpoint/2010/main">
    <mc:Choice Requires="p14">
      <p:transition spd="slow" p14:dur="2000" advTm="15708"/>
    </mc:Choice>
    <mc:Fallback xmlns="">
      <p:transition spd="slow" advTm="1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136"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University Considerations</a:t>
            </a:r>
          </a:p>
        </p:txBody>
      </p:sp>
      <p:sp>
        <p:nvSpPr>
          <p:cNvPr id="5" name="Rectangle 4"/>
          <p:cNvSpPr/>
          <p:nvPr/>
        </p:nvSpPr>
        <p:spPr>
          <a:xfrm>
            <a:off x="337954" y="1742063"/>
            <a:ext cx="8246879" cy="369332"/>
          </a:xfrm>
          <a:prstGeom prst="rect">
            <a:avLst/>
          </a:prstGeom>
        </p:spPr>
        <p:txBody>
          <a:bodyPr wrap="square">
            <a:spAutoFit/>
          </a:bodyPr>
          <a:lstStyle/>
          <a:p>
            <a:r>
              <a:rPr lang="en-US" i="1" u="sng" dirty="0">
                <a:solidFill>
                  <a:srgbClr val="1C1549"/>
                </a:solidFill>
                <a:latin typeface="Arial" charset="0"/>
                <a:ea typeface="Arial" charset="0"/>
                <a:cs typeface="Arial" charset="0"/>
              </a:rPr>
              <a:t>IBDP</a:t>
            </a:r>
            <a:r>
              <a:rPr lang="en-US" i="1" dirty="0">
                <a:solidFill>
                  <a:srgbClr val="1C1549"/>
                </a:solidFill>
                <a:latin typeface="Arial" charset="0"/>
                <a:ea typeface="Arial" charset="0"/>
                <a:cs typeface="Arial" charset="0"/>
              </a:rPr>
              <a:t> Entry requirements for popular courses:</a:t>
            </a:r>
            <a:endParaRPr lang="en-US" i="1" dirty="0"/>
          </a:p>
        </p:txBody>
      </p:sp>
      <p:pic>
        <p:nvPicPr>
          <p:cNvPr id="8" name="Picture 7"/>
          <p:cNvPicPr>
            <a:picLocks noChangeAspect="1"/>
          </p:cNvPicPr>
          <p:nvPr/>
        </p:nvPicPr>
        <p:blipFill>
          <a:blip r:embed="rId5"/>
          <a:stretch>
            <a:fillRect/>
          </a:stretch>
        </p:blipFill>
        <p:spPr>
          <a:xfrm>
            <a:off x="7271456" y="-10434"/>
            <a:ext cx="1917700" cy="1892300"/>
          </a:xfrm>
          <a:prstGeom prst="rect">
            <a:avLst/>
          </a:prstGeom>
        </p:spPr>
      </p:pic>
      <p:sp>
        <p:nvSpPr>
          <p:cNvPr id="10" name="Rectangle 9"/>
          <p:cNvSpPr/>
          <p:nvPr/>
        </p:nvSpPr>
        <p:spPr>
          <a:xfrm>
            <a:off x="337954" y="2306473"/>
            <a:ext cx="5361661" cy="923330"/>
          </a:xfrm>
          <a:prstGeom prst="rect">
            <a:avLst/>
          </a:prstGeom>
        </p:spPr>
        <p:txBody>
          <a:bodyPr wrap="none">
            <a:spAutoFit/>
          </a:bodyPr>
          <a:lstStyle/>
          <a:p>
            <a:r>
              <a:rPr lang="en-US" b="1" dirty="0">
                <a:solidFill>
                  <a:srgbClr val="1C1549"/>
                </a:solidFill>
                <a:latin typeface="Arial" charset="0"/>
                <a:ea typeface="Arial" charset="0"/>
                <a:cs typeface="Arial" charset="0"/>
              </a:rPr>
              <a:t>Business, Economics or related subjects</a:t>
            </a:r>
          </a:p>
          <a:p>
            <a:pPr marL="285750" indent="-285750">
              <a:buFont typeface="Arial" charset="0"/>
              <a:buChar char="•"/>
            </a:pPr>
            <a:r>
              <a:rPr lang="en-US" dirty="0">
                <a:solidFill>
                  <a:srgbClr val="1C1549"/>
                </a:solidFill>
              </a:rPr>
              <a:t>Maths – Applications and Interpretation (HL) or (SL).</a:t>
            </a:r>
          </a:p>
          <a:p>
            <a:pPr marL="285750" indent="-285750">
              <a:buFont typeface="Arial" charset="0"/>
              <a:buChar char="•"/>
            </a:pPr>
            <a:r>
              <a:rPr lang="en-US" dirty="0">
                <a:solidFill>
                  <a:srgbClr val="1C1549"/>
                </a:solidFill>
              </a:rPr>
              <a:t>Economics at the IB level is usually not required.</a:t>
            </a:r>
          </a:p>
        </p:txBody>
      </p:sp>
      <p:sp>
        <p:nvSpPr>
          <p:cNvPr id="11" name="Rectangle 10"/>
          <p:cNvSpPr/>
          <p:nvPr/>
        </p:nvSpPr>
        <p:spPr>
          <a:xfrm>
            <a:off x="337954" y="3412172"/>
            <a:ext cx="8835239" cy="1477328"/>
          </a:xfrm>
          <a:prstGeom prst="rect">
            <a:avLst/>
          </a:prstGeom>
        </p:spPr>
        <p:txBody>
          <a:bodyPr wrap="none">
            <a:spAutoFit/>
          </a:bodyPr>
          <a:lstStyle/>
          <a:p>
            <a:r>
              <a:rPr lang="en-US" b="1" dirty="0">
                <a:solidFill>
                  <a:srgbClr val="1C1549"/>
                </a:solidFill>
                <a:latin typeface="Arial" charset="0"/>
                <a:ea typeface="Arial" charset="0"/>
                <a:cs typeface="Arial" charset="0"/>
              </a:rPr>
              <a:t>Engineering</a:t>
            </a:r>
          </a:p>
          <a:p>
            <a:pPr marL="285750" indent="-285750">
              <a:buFont typeface="Arial" charset="0"/>
              <a:buChar char="•"/>
            </a:pPr>
            <a:r>
              <a:rPr lang="en-US" dirty="0">
                <a:solidFill>
                  <a:srgbClr val="1C1549"/>
                </a:solidFill>
              </a:rPr>
              <a:t>Entry requirements vary significantly.</a:t>
            </a:r>
          </a:p>
          <a:p>
            <a:pPr marL="285750" indent="-285750">
              <a:buFont typeface="Arial" charset="0"/>
              <a:buChar char="•"/>
            </a:pPr>
            <a:r>
              <a:rPr lang="en-US" dirty="0">
                <a:solidFill>
                  <a:srgbClr val="1C1549"/>
                </a:solidFill>
              </a:rPr>
              <a:t>Maths – Analysis and Approaches(HL) and Physics (HL) are required for some universities.</a:t>
            </a:r>
          </a:p>
          <a:p>
            <a:pPr marL="285750" indent="-285750">
              <a:buFont typeface="Arial" charset="0"/>
              <a:buChar char="•"/>
            </a:pPr>
            <a:r>
              <a:rPr lang="en-US" dirty="0">
                <a:solidFill>
                  <a:srgbClr val="1C1549"/>
                </a:solidFill>
              </a:rPr>
              <a:t>Maths – Analysis and Approaches(HL) and Chemistry (HL) for chemical engineering, </a:t>
            </a:r>
          </a:p>
          <a:p>
            <a:r>
              <a:rPr lang="en-US" dirty="0">
                <a:solidFill>
                  <a:srgbClr val="1C1549"/>
                </a:solidFill>
              </a:rPr>
              <a:t>      possibly Physics (HL) or (SL) as well.</a:t>
            </a:r>
          </a:p>
        </p:txBody>
      </p:sp>
      <p:sp>
        <p:nvSpPr>
          <p:cNvPr id="12" name="Rectangle 11"/>
          <p:cNvSpPr/>
          <p:nvPr/>
        </p:nvSpPr>
        <p:spPr>
          <a:xfrm>
            <a:off x="337954" y="5097287"/>
            <a:ext cx="6866431" cy="1200329"/>
          </a:xfrm>
          <a:prstGeom prst="rect">
            <a:avLst/>
          </a:prstGeom>
        </p:spPr>
        <p:txBody>
          <a:bodyPr wrap="none">
            <a:spAutoFit/>
          </a:bodyPr>
          <a:lstStyle/>
          <a:p>
            <a:r>
              <a:rPr lang="en-US" b="1" dirty="0">
                <a:solidFill>
                  <a:srgbClr val="1C1549"/>
                </a:solidFill>
                <a:latin typeface="Arial" charset="0"/>
                <a:ea typeface="Arial" charset="0"/>
                <a:cs typeface="Arial" charset="0"/>
              </a:rPr>
              <a:t>Medicine</a:t>
            </a:r>
          </a:p>
          <a:p>
            <a:pPr marL="285750" indent="-285750">
              <a:buFont typeface="Arial" charset="0"/>
              <a:buChar char="•"/>
            </a:pPr>
            <a:r>
              <a:rPr lang="en-US" dirty="0">
                <a:solidFill>
                  <a:srgbClr val="1C1549"/>
                </a:solidFill>
              </a:rPr>
              <a:t>Chemistry and Biology at (HL)</a:t>
            </a:r>
          </a:p>
          <a:p>
            <a:pPr marL="285750" indent="-285750">
              <a:buFont typeface="Arial" charset="0"/>
              <a:buChar char="•"/>
            </a:pPr>
            <a:r>
              <a:rPr lang="en-US" dirty="0">
                <a:solidFill>
                  <a:srgbClr val="1C1549"/>
                </a:solidFill>
              </a:rPr>
              <a:t>Physics may be accepted instead of Biology for some courses.</a:t>
            </a:r>
          </a:p>
          <a:p>
            <a:pPr marL="285750" indent="-285750">
              <a:buFont typeface="Arial" charset="0"/>
              <a:buChar char="•"/>
            </a:pPr>
            <a:r>
              <a:rPr lang="en-US" dirty="0">
                <a:solidFill>
                  <a:srgbClr val="1C1549"/>
                </a:solidFill>
              </a:rPr>
              <a:t>Some programmes have English and/or Maths requirements as well.</a:t>
            </a:r>
          </a:p>
        </p:txBody>
      </p:sp>
      <p:pic>
        <p:nvPicPr>
          <p:cNvPr id="2" name="Audio 1">
            <a:hlinkClick r:id="" action="ppaction://media"/>
            <a:extLst>
              <a:ext uri="{FF2B5EF4-FFF2-40B4-BE49-F238E27FC236}">
                <a16:creationId xmlns:a16="http://schemas.microsoft.com/office/drawing/2014/main" id="{6775FAD5-545F-E143-9153-6D0EC86867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08146486"/>
      </p:ext>
    </p:extLst>
  </p:cSld>
  <p:clrMapOvr>
    <a:masterClrMapping/>
  </p:clrMapOvr>
  <mc:AlternateContent xmlns:mc="http://schemas.openxmlformats.org/markup-compatibility/2006" xmlns:p14="http://schemas.microsoft.com/office/powerpoint/2010/main">
    <mc:Choice Requires="p14">
      <p:transition spd="slow" p14:dur="2000" advTm="12969"/>
    </mc:Choice>
    <mc:Fallback xmlns="">
      <p:transition spd="slow" advTm="1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136"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University Considerations</a:t>
            </a:r>
          </a:p>
        </p:txBody>
      </p:sp>
      <p:pic>
        <p:nvPicPr>
          <p:cNvPr id="8" name="Picture 7"/>
          <p:cNvPicPr>
            <a:picLocks noChangeAspect="1"/>
          </p:cNvPicPr>
          <p:nvPr/>
        </p:nvPicPr>
        <p:blipFill>
          <a:blip r:embed="rId5"/>
          <a:stretch>
            <a:fillRect/>
          </a:stretch>
        </p:blipFill>
        <p:spPr>
          <a:xfrm>
            <a:off x="7271456" y="-10434"/>
            <a:ext cx="1917700" cy="1892300"/>
          </a:xfrm>
          <a:prstGeom prst="rect">
            <a:avLst/>
          </a:prstGeom>
        </p:spPr>
      </p:pic>
      <p:sp>
        <p:nvSpPr>
          <p:cNvPr id="6" name="Rectangle 5"/>
          <p:cNvSpPr/>
          <p:nvPr/>
        </p:nvSpPr>
        <p:spPr>
          <a:xfrm>
            <a:off x="394399" y="1881866"/>
            <a:ext cx="7952755" cy="923330"/>
          </a:xfrm>
          <a:prstGeom prst="rect">
            <a:avLst/>
          </a:prstGeom>
        </p:spPr>
        <p:txBody>
          <a:bodyPr wrap="none">
            <a:spAutoFit/>
          </a:bodyPr>
          <a:lstStyle/>
          <a:p>
            <a:r>
              <a:rPr lang="en-US" b="1" dirty="0">
                <a:solidFill>
                  <a:srgbClr val="1C1549"/>
                </a:solidFill>
                <a:latin typeface="Arial" charset="0"/>
                <a:ea typeface="Arial" charset="0"/>
                <a:cs typeface="Arial" charset="0"/>
              </a:rPr>
              <a:t>Law</a:t>
            </a:r>
          </a:p>
          <a:p>
            <a:pPr marL="285750" indent="-285750">
              <a:buFont typeface="Arial" charset="0"/>
              <a:buChar char="•"/>
            </a:pPr>
            <a:r>
              <a:rPr lang="en-US" dirty="0">
                <a:solidFill>
                  <a:srgbClr val="1C1549"/>
                </a:solidFill>
              </a:rPr>
              <a:t>There are usually no requirements, however </a:t>
            </a:r>
            <a:r>
              <a:rPr lang="en-US" b="1" dirty="0">
                <a:solidFill>
                  <a:srgbClr val="1C1549"/>
                </a:solidFill>
              </a:rPr>
              <a:t>First Language English </a:t>
            </a:r>
            <a:r>
              <a:rPr lang="en-US" dirty="0">
                <a:solidFill>
                  <a:srgbClr val="1C1549"/>
                </a:solidFill>
              </a:rPr>
              <a:t>at (HL or SL)</a:t>
            </a:r>
          </a:p>
          <a:p>
            <a:r>
              <a:rPr lang="en-US" dirty="0">
                <a:solidFill>
                  <a:srgbClr val="1C1549"/>
                </a:solidFill>
              </a:rPr>
              <a:t>      is recommended.</a:t>
            </a:r>
          </a:p>
        </p:txBody>
      </p:sp>
      <p:sp>
        <p:nvSpPr>
          <p:cNvPr id="7" name="Rectangle 6"/>
          <p:cNvSpPr/>
          <p:nvPr/>
        </p:nvSpPr>
        <p:spPr>
          <a:xfrm>
            <a:off x="394399" y="2837051"/>
            <a:ext cx="8030853" cy="646331"/>
          </a:xfrm>
          <a:prstGeom prst="rect">
            <a:avLst/>
          </a:prstGeom>
        </p:spPr>
        <p:txBody>
          <a:bodyPr wrap="none">
            <a:spAutoFit/>
          </a:bodyPr>
          <a:lstStyle/>
          <a:p>
            <a:r>
              <a:rPr lang="en-US" b="1" dirty="0">
                <a:solidFill>
                  <a:srgbClr val="1C1549"/>
                </a:solidFill>
                <a:latin typeface="Arial" charset="0"/>
                <a:ea typeface="Arial" charset="0"/>
                <a:cs typeface="Arial" charset="0"/>
              </a:rPr>
              <a:t>Occupational Therapy/Physiotherapy</a:t>
            </a:r>
          </a:p>
          <a:p>
            <a:pPr marL="285750" indent="-285750">
              <a:buFont typeface="Arial" charset="0"/>
              <a:buChar char="•"/>
            </a:pPr>
            <a:r>
              <a:rPr lang="en-US" dirty="0">
                <a:solidFill>
                  <a:srgbClr val="1C1549"/>
                </a:solidFill>
              </a:rPr>
              <a:t>Students would be expected to have Maths and at least one Science at (SL) level.</a:t>
            </a:r>
          </a:p>
        </p:txBody>
      </p:sp>
      <p:sp>
        <p:nvSpPr>
          <p:cNvPr id="9" name="Rectangle 8"/>
          <p:cNvSpPr/>
          <p:nvPr/>
        </p:nvSpPr>
        <p:spPr>
          <a:xfrm>
            <a:off x="394399" y="3638562"/>
            <a:ext cx="6859635" cy="646331"/>
          </a:xfrm>
          <a:prstGeom prst="rect">
            <a:avLst/>
          </a:prstGeom>
        </p:spPr>
        <p:txBody>
          <a:bodyPr wrap="none">
            <a:spAutoFit/>
          </a:bodyPr>
          <a:lstStyle/>
          <a:p>
            <a:r>
              <a:rPr lang="en-US" b="1" dirty="0">
                <a:solidFill>
                  <a:srgbClr val="1C1549"/>
                </a:solidFill>
                <a:latin typeface="Arial" charset="0"/>
                <a:ea typeface="Arial" charset="0"/>
                <a:cs typeface="Arial" charset="0"/>
              </a:rPr>
              <a:t>Psychology, Science or related subjects</a:t>
            </a:r>
          </a:p>
          <a:p>
            <a:pPr marL="285750" indent="-285750">
              <a:buFont typeface="Arial" charset="0"/>
              <a:buChar char="•"/>
            </a:pPr>
            <a:r>
              <a:rPr lang="en-US" dirty="0">
                <a:solidFill>
                  <a:srgbClr val="1C1549"/>
                </a:solidFill>
              </a:rPr>
              <a:t>More than one HL Science subject and/or Maths SL may be required.</a:t>
            </a:r>
          </a:p>
        </p:txBody>
      </p:sp>
      <p:sp>
        <p:nvSpPr>
          <p:cNvPr id="10" name="Rectangle 9"/>
          <p:cNvSpPr/>
          <p:nvPr/>
        </p:nvSpPr>
        <p:spPr>
          <a:xfrm>
            <a:off x="394399" y="4440073"/>
            <a:ext cx="7112845" cy="923330"/>
          </a:xfrm>
          <a:prstGeom prst="rect">
            <a:avLst/>
          </a:prstGeom>
        </p:spPr>
        <p:txBody>
          <a:bodyPr wrap="none">
            <a:spAutoFit/>
          </a:bodyPr>
          <a:lstStyle/>
          <a:p>
            <a:r>
              <a:rPr lang="en-US" b="1" dirty="0">
                <a:solidFill>
                  <a:srgbClr val="1C1549"/>
                </a:solidFill>
                <a:latin typeface="Arial" charset="0"/>
                <a:ea typeface="Arial" charset="0"/>
                <a:cs typeface="Arial" charset="0"/>
              </a:rPr>
              <a:t>Architecture</a:t>
            </a:r>
          </a:p>
          <a:p>
            <a:pPr marL="285750" indent="-285750">
              <a:buFont typeface="Arial" charset="0"/>
              <a:buChar char="•"/>
            </a:pPr>
            <a:r>
              <a:rPr lang="en-US" dirty="0">
                <a:solidFill>
                  <a:srgbClr val="1C1549"/>
                </a:solidFill>
              </a:rPr>
              <a:t>Maths and/or Physics at (HL) may be required.</a:t>
            </a:r>
          </a:p>
          <a:p>
            <a:pPr marL="285750" indent="-285750">
              <a:buFont typeface="Arial" charset="0"/>
              <a:buChar char="•"/>
            </a:pPr>
            <a:r>
              <a:rPr lang="en-US" dirty="0">
                <a:solidFill>
                  <a:srgbClr val="1C1549"/>
                </a:solidFill>
              </a:rPr>
              <a:t>May not be required but may be useful for creating a portfolio of work.</a:t>
            </a:r>
          </a:p>
        </p:txBody>
      </p:sp>
      <p:sp>
        <p:nvSpPr>
          <p:cNvPr id="11" name="Rectangle 10">
            <a:extLst>
              <a:ext uri="{FF2B5EF4-FFF2-40B4-BE49-F238E27FC236}">
                <a16:creationId xmlns:a16="http://schemas.microsoft.com/office/drawing/2014/main" id="{5777DEAF-2D6B-F94B-B823-4AF826BA779A}"/>
              </a:ext>
            </a:extLst>
          </p:cNvPr>
          <p:cNvSpPr/>
          <p:nvPr/>
        </p:nvSpPr>
        <p:spPr>
          <a:xfrm>
            <a:off x="384522" y="5419342"/>
            <a:ext cx="6831229" cy="646331"/>
          </a:xfrm>
          <a:prstGeom prst="rect">
            <a:avLst/>
          </a:prstGeom>
        </p:spPr>
        <p:txBody>
          <a:bodyPr wrap="none">
            <a:spAutoFit/>
          </a:bodyPr>
          <a:lstStyle/>
          <a:p>
            <a:r>
              <a:rPr lang="en-US" b="1" dirty="0">
                <a:solidFill>
                  <a:srgbClr val="1C1549"/>
                </a:solidFill>
                <a:latin typeface="Arial" charset="0"/>
                <a:ea typeface="Arial" charset="0"/>
                <a:cs typeface="Arial" charset="0"/>
              </a:rPr>
              <a:t>Science related courses</a:t>
            </a:r>
          </a:p>
          <a:p>
            <a:pPr marL="285750" indent="-285750">
              <a:buFont typeface="Arial" charset="0"/>
              <a:buChar char="•"/>
            </a:pPr>
            <a:r>
              <a:rPr lang="en-US" dirty="0">
                <a:solidFill>
                  <a:srgbClr val="1C1549"/>
                </a:solidFill>
              </a:rPr>
              <a:t>Chemistry HL (preferred) or SL is required for many Science courses.</a:t>
            </a:r>
          </a:p>
        </p:txBody>
      </p:sp>
      <p:pic>
        <p:nvPicPr>
          <p:cNvPr id="2" name="Audio 1">
            <a:hlinkClick r:id="" action="ppaction://media"/>
            <a:extLst>
              <a:ext uri="{FF2B5EF4-FFF2-40B4-BE49-F238E27FC236}">
                <a16:creationId xmlns:a16="http://schemas.microsoft.com/office/drawing/2014/main" id="{6B8D9FC7-5A19-194F-8631-11B39547CD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81695145"/>
      </p:ext>
    </p:extLst>
  </p:cSld>
  <p:clrMapOvr>
    <a:masterClrMapping/>
  </p:clrMapOvr>
  <mc:AlternateContent xmlns:mc="http://schemas.openxmlformats.org/markup-compatibility/2006" xmlns:p14="http://schemas.microsoft.com/office/powerpoint/2010/main">
    <mc:Choice Requires="p14">
      <p:transition spd="slow" p14:dur="2000" advTm="20424"/>
    </mc:Choice>
    <mc:Fallback xmlns="">
      <p:transition spd="slow" advTm="2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US" sz="3600" dirty="0">
                <a:solidFill>
                  <a:srgbClr val="251A6C"/>
                </a:solidFill>
                <a:latin typeface="Tahoma" panose="020B0604030504040204" pitchFamily="34" charset="0"/>
                <a:ea typeface="Tahoma" panose="020B0604030504040204" pitchFamily="34" charset="0"/>
                <a:cs typeface="Tahoma" panose="020B0604030504040204" pitchFamily="34" charset="0"/>
              </a:rPr>
              <a:t>Head of Faculty</a:t>
            </a:r>
            <a:endPar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50819" y="1124695"/>
            <a:ext cx="8530683" cy="5355312"/>
          </a:xfrm>
          <a:prstGeom prst="rect">
            <a:avLst/>
          </a:prstGeom>
        </p:spPr>
        <p:txBody>
          <a:bodyPr wrap="square">
            <a:spAutoFit/>
          </a:bodyPr>
          <a:lstStyle/>
          <a:p>
            <a:endParaRPr lang="en-US" dirty="0">
              <a:solidFill>
                <a:srgbClr val="1A1549"/>
              </a:solidFill>
              <a:latin typeface="Arial" charset="0"/>
            </a:endParaRPr>
          </a:p>
          <a:p>
            <a:r>
              <a:rPr lang="en-US" dirty="0" err="1">
                <a:solidFill>
                  <a:srgbClr val="1A1549"/>
                </a:solidFill>
                <a:latin typeface="Arial" charset="0"/>
              </a:rPr>
              <a:t>Mr</a:t>
            </a:r>
            <a:r>
              <a:rPr lang="en-US" dirty="0">
                <a:solidFill>
                  <a:srgbClr val="1A1549"/>
                </a:solidFill>
                <a:latin typeface="Arial" charset="0"/>
              </a:rPr>
              <a:t> Thompson</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peter.thompson@acsinternational.edu.sg</a:t>
            </a:r>
            <a:endParaRPr lang="en-US" dirty="0">
              <a:solidFill>
                <a:srgbClr val="1A1549"/>
              </a:solidFill>
              <a:latin typeface="Arial" charset="0"/>
            </a:endParaRPr>
          </a:p>
          <a:p>
            <a:r>
              <a:rPr lang="en-US" i="1" dirty="0">
                <a:solidFill>
                  <a:srgbClr val="1A1549"/>
                </a:solidFill>
                <a:latin typeface="Arial" charset="0"/>
              </a:rPr>
              <a:t>English</a:t>
            </a:r>
          </a:p>
          <a:p>
            <a:endParaRPr lang="en-US" i="1" dirty="0">
              <a:solidFill>
                <a:srgbClr val="1A1549"/>
              </a:solidFill>
              <a:latin typeface="Arial" charset="0"/>
            </a:endParaRPr>
          </a:p>
          <a:p>
            <a:endParaRPr lang="en-US" i="1" dirty="0">
              <a:solidFill>
                <a:srgbClr val="1A1549"/>
              </a:solidFill>
              <a:latin typeface="Arial" charset="0"/>
            </a:endParaRPr>
          </a:p>
          <a:p>
            <a:endParaRPr lang="en-US" dirty="0">
              <a:solidFill>
                <a:srgbClr val="1A1549"/>
              </a:solidFill>
              <a:latin typeface="Arial" charset="0"/>
            </a:endParaRPr>
          </a:p>
          <a:p>
            <a:r>
              <a:rPr lang="en-US" dirty="0" err="1">
                <a:solidFill>
                  <a:srgbClr val="1A1549"/>
                </a:solidFill>
                <a:latin typeface="Arial" charset="0"/>
              </a:rPr>
              <a:t>Mdm</a:t>
            </a:r>
            <a:r>
              <a:rPr lang="en-US" dirty="0">
                <a:solidFill>
                  <a:srgbClr val="1A1549"/>
                </a:solidFill>
                <a:latin typeface="Arial" charset="0"/>
              </a:rPr>
              <a:t> Ong</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susan.ong@acsinternational.edu.sg</a:t>
            </a:r>
            <a:endParaRPr lang="en-US" dirty="0">
              <a:solidFill>
                <a:srgbClr val="1A1549"/>
              </a:solidFill>
              <a:latin typeface="Arial" charset="0"/>
            </a:endParaRPr>
          </a:p>
          <a:p>
            <a:r>
              <a:rPr lang="en-US" i="1" dirty="0">
                <a:solidFill>
                  <a:srgbClr val="1A1549"/>
                </a:solidFill>
                <a:latin typeface="Arial" charset="0"/>
              </a:rPr>
              <a:t>Science</a:t>
            </a:r>
          </a:p>
          <a:p>
            <a:endParaRPr lang="en-US" i="1" dirty="0">
              <a:solidFill>
                <a:srgbClr val="1A1549"/>
              </a:solidFill>
              <a:latin typeface="Arial" charset="0"/>
            </a:endParaRPr>
          </a:p>
          <a:p>
            <a:endParaRPr lang="en-US" i="1" dirty="0">
              <a:solidFill>
                <a:srgbClr val="1A1549"/>
              </a:solidFill>
              <a:latin typeface="Arial" charset="0"/>
            </a:endParaRPr>
          </a:p>
          <a:p>
            <a:endParaRPr lang="en-US" i="1" dirty="0">
              <a:solidFill>
                <a:srgbClr val="1A1549"/>
              </a:solidFill>
              <a:latin typeface="Arial" charset="0"/>
            </a:endParaRPr>
          </a:p>
          <a:p>
            <a:r>
              <a:rPr lang="en-US" dirty="0" err="1">
                <a:solidFill>
                  <a:srgbClr val="1A1549"/>
                </a:solidFill>
                <a:latin typeface="Arial" charset="0"/>
              </a:rPr>
              <a:t>Mr</a:t>
            </a:r>
            <a:r>
              <a:rPr lang="en-US" dirty="0">
                <a:solidFill>
                  <a:srgbClr val="1A1549"/>
                </a:solidFill>
                <a:latin typeface="Arial" charset="0"/>
              </a:rPr>
              <a:t> Raghu</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Raghu.pc@acsinternational.edu.sg</a:t>
            </a:r>
            <a:endParaRPr lang="en-US" dirty="0">
              <a:solidFill>
                <a:srgbClr val="1A1549"/>
              </a:solidFill>
              <a:latin typeface="Arial" charset="0"/>
            </a:endParaRPr>
          </a:p>
          <a:p>
            <a:r>
              <a:rPr lang="en-US" i="1" dirty="0">
                <a:solidFill>
                  <a:srgbClr val="1A1549"/>
                </a:solidFill>
                <a:latin typeface="Arial" charset="0"/>
              </a:rPr>
              <a:t>Mathematics</a:t>
            </a:r>
          </a:p>
          <a:p>
            <a:endParaRPr lang="en-US" i="1" dirty="0">
              <a:solidFill>
                <a:srgbClr val="1A1549"/>
              </a:solidFill>
              <a:latin typeface="Arial" charset="0"/>
            </a:endParaRPr>
          </a:p>
          <a:p>
            <a:endParaRPr lang="en-US" i="1" dirty="0">
              <a:solidFill>
                <a:srgbClr val="1A1549"/>
              </a:solidFill>
              <a:latin typeface="Arial" charset="0"/>
            </a:endParaRPr>
          </a:p>
          <a:p>
            <a:endParaRPr lang="en-US" i="1" dirty="0">
              <a:solidFill>
                <a:srgbClr val="1A1549"/>
              </a:solidFill>
              <a:latin typeface="Arial" charset="0"/>
            </a:endParaRPr>
          </a:p>
          <a:p>
            <a:r>
              <a:rPr lang="en-US" dirty="0" err="1">
                <a:solidFill>
                  <a:srgbClr val="1A1549"/>
                </a:solidFill>
                <a:latin typeface="Arial" charset="0"/>
              </a:rPr>
              <a:t>Mdm</a:t>
            </a:r>
            <a:r>
              <a:rPr lang="en-US" dirty="0">
                <a:solidFill>
                  <a:srgbClr val="1A1549"/>
                </a:solidFill>
                <a:latin typeface="Arial" charset="0"/>
              </a:rPr>
              <a:t> Chang– </a:t>
            </a:r>
            <a:r>
              <a:rPr lang="en-US" dirty="0" err="1">
                <a:solidFill>
                  <a:srgbClr val="1A1549"/>
                </a:solidFill>
                <a:latin typeface="Arial" charset="0"/>
              </a:rPr>
              <a:t>hungtho.chang@acsinternational.edu.sg</a:t>
            </a:r>
            <a:endParaRPr lang="en-US" dirty="0">
              <a:solidFill>
                <a:srgbClr val="1A1549"/>
              </a:solidFill>
              <a:latin typeface="Arial" charset="0"/>
            </a:endParaRPr>
          </a:p>
          <a:p>
            <a:r>
              <a:rPr lang="en-US" i="1" dirty="0">
                <a:solidFill>
                  <a:srgbClr val="1A1549"/>
                </a:solidFill>
                <a:latin typeface="Arial" charset="0"/>
              </a:rPr>
              <a:t>The Arts</a:t>
            </a:r>
          </a:p>
          <a:p>
            <a:endParaRPr lang="en-US" dirty="0">
              <a:solidFill>
                <a:srgbClr val="1A1549"/>
              </a:solidFill>
              <a:latin typeface="Arial" charset="0"/>
            </a:endParaRPr>
          </a:p>
        </p:txBody>
      </p:sp>
      <p:pic>
        <p:nvPicPr>
          <p:cNvPr id="5" name="Picture 4" descr="A person wearing a suit and tie&#10;&#10;Description automatically generated">
            <a:extLst>
              <a:ext uri="{FF2B5EF4-FFF2-40B4-BE49-F238E27FC236}">
                <a16:creationId xmlns:a16="http://schemas.microsoft.com/office/drawing/2014/main" id="{D6CC12BC-DEA7-6445-BCE2-E9EC9B0B4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263" y="1124696"/>
            <a:ext cx="824160" cy="1236240"/>
          </a:xfrm>
          <a:prstGeom prst="rect">
            <a:avLst/>
          </a:prstGeom>
        </p:spPr>
      </p:pic>
      <p:pic>
        <p:nvPicPr>
          <p:cNvPr id="7" name="Picture 6" descr="A close up of a person&#10;&#10;Description automatically generated">
            <a:extLst>
              <a:ext uri="{FF2B5EF4-FFF2-40B4-BE49-F238E27FC236}">
                <a16:creationId xmlns:a16="http://schemas.microsoft.com/office/drawing/2014/main" id="{18D15B22-4737-4E49-9CE2-C6FF6F3C2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5264" y="2566113"/>
            <a:ext cx="824159" cy="1236238"/>
          </a:xfrm>
          <a:prstGeom prst="rect">
            <a:avLst/>
          </a:prstGeom>
        </p:spPr>
      </p:pic>
      <p:pic>
        <p:nvPicPr>
          <p:cNvPr id="9" name="Picture 8" descr="A person wearing a suit and tie smiling at the camera&#10;&#10;Description automatically generated">
            <a:extLst>
              <a:ext uri="{FF2B5EF4-FFF2-40B4-BE49-F238E27FC236}">
                <a16:creationId xmlns:a16="http://schemas.microsoft.com/office/drawing/2014/main" id="{03E79CAE-5086-354C-BAF5-08E6AF890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5263" y="3947568"/>
            <a:ext cx="824160" cy="1236240"/>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6ED09741-BB27-9041-8A70-D6AB2D2E89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5263" y="5243768"/>
            <a:ext cx="824160" cy="1236240"/>
          </a:xfrm>
          <a:prstGeom prst="rect">
            <a:avLst/>
          </a:prstGeom>
        </p:spPr>
      </p:pic>
      <p:pic>
        <p:nvPicPr>
          <p:cNvPr id="2" name="Audio 1">
            <a:hlinkClick r:id="" action="ppaction://media"/>
            <a:extLst>
              <a:ext uri="{FF2B5EF4-FFF2-40B4-BE49-F238E27FC236}">
                <a16:creationId xmlns:a16="http://schemas.microsoft.com/office/drawing/2014/main" id="{A61C5246-2C01-EB41-899B-BA56FDD1A0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9133256"/>
      </p:ext>
    </p:extLst>
  </p:cSld>
  <p:clrMapOvr>
    <a:masterClrMapping/>
  </p:clrMapOvr>
  <mc:AlternateContent xmlns:mc="http://schemas.openxmlformats.org/markup-compatibility/2006" xmlns:p14="http://schemas.microsoft.com/office/powerpoint/2010/main">
    <mc:Choice Requires="p14">
      <p:transition spd="slow" p14:dur="2000" advTm="26361"/>
    </mc:Choice>
    <mc:Fallback xmlns="">
      <p:transition spd="slow" advTm="26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US" sz="3600" dirty="0">
                <a:solidFill>
                  <a:srgbClr val="251A6C"/>
                </a:solidFill>
                <a:latin typeface="Tahoma" panose="020B0604030504040204" pitchFamily="34" charset="0"/>
                <a:ea typeface="Tahoma" panose="020B0604030504040204" pitchFamily="34" charset="0"/>
                <a:cs typeface="Tahoma" panose="020B0604030504040204" pitchFamily="34" charset="0"/>
              </a:rPr>
              <a:t>Head of Faculty</a:t>
            </a:r>
            <a:endPar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50819" y="1124695"/>
            <a:ext cx="8530683" cy="5355312"/>
          </a:xfrm>
          <a:prstGeom prst="rect">
            <a:avLst/>
          </a:prstGeom>
        </p:spPr>
        <p:txBody>
          <a:bodyPr wrap="square">
            <a:spAutoFit/>
          </a:bodyPr>
          <a:lstStyle/>
          <a:p>
            <a:endParaRPr lang="en-US" dirty="0">
              <a:solidFill>
                <a:srgbClr val="1A1549"/>
              </a:solidFill>
              <a:latin typeface="Arial" charset="0"/>
            </a:endParaRPr>
          </a:p>
          <a:p>
            <a:r>
              <a:rPr lang="en-US" dirty="0" err="1">
                <a:solidFill>
                  <a:srgbClr val="1A1549"/>
                </a:solidFill>
                <a:latin typeface="Arial" charset="0"/>
              </a:rPr>
              <a:t>Mr</a:t>
            </a:r>
            <a:r>
              <a:rPr lang="en-US" dirty="0">
                <a:solidFill>
                  <a:srgbClr val="1A1549"/>
                </a:solidFill>
                <a:latin typeface="Arial" charset="0"/>
              </a:rPr>
              <a:t> Patterson</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Michael.patterson@acsinternational.edu.sg</a:t>
            </a:r>
            <a:endParaRPr lang="en-US" dirty="0">
              <a:solidFill>
                <a:srgbClr val="1A1549"/>
              </a:solidFill>
              <a:latin typeface="Arial" charset="0"/>
            </a:endParaRPr>
          </a:p>
          <a:p>
            <a:r>
              <a:rPr lang="en-US" i="1" dirty="0">
                <a:solidFill>
                  <a:srgbClr val="1A1549"/>
                </a:solidFill>
                <a:latin typeface="Arial" charset="0"/>
              </a:rPr>
              <a:t>Physical Education</a:t>
            </a:r>
          </a:p>
          <a:p>
            <a:endParaRPr lang="en-US" i="1" dirty="0">
              <a:solidFill>
                <a:srgbClr val="1A1549"/>
              </a:solidFill>
              <a:latin typeface="Arial" charset="0"/>
            </a:endParaRPr>
          </a:p>
          <a:p>
            <a:endParaRPr lang="en-US" i="1" dirty="0">
              <a:solidFill>
                <a:srgbClr val="1A1549"/>
              </a:solidFill>
              <a:latin typeface="Arial" charset="0"/>
            </a:endParaRPr>
          </a:p>
          <a:p>
            <a:endParaRPr lang="en-US" dirty="0">
              <a:solidFill>
                <a:srgbClr val="1A1549"/>
              </a:solidFill>
              <a:latin typeface="Arial" charset="0"/>
            </a:endParaRPr>
          </a:p>
          <a:p>
            <a:r>
              <a:rPr lang="en-US" dirty="0" err="1">
                <a:solidFill>
                  <a:srgbClr val="1A1549"/>
                </a:solidFill>
                <a:latin typeface="Arial" charset="0"/>
              </a:rPr>
              <a:t>Mr</a:t>
            </a:r>
            <a:r>
              <a:rPr lang="en-US" dirty="0">
                <a:solidFill>
                  <a:srgbClr val="1A1549"/>
                </a:solidFill>
                <a:latin typeface="Arial" charset="0"/>
              </a:rPr>
              <a:t> </a:t>
            </a:r>
            <a:r>
              <a:rPr lang="en-US" dirty="0" err="1">
                <a:solidFill>
                  <a:srgbClr val="1A1549"/>
                </a:solidFill>
                <a:latin typeface="Arial" charset="0"/>
              </a:rPr>
              <a:t>Bossan</a:t>
            </a:r>
            <a:r>
              <a:rPr lang="en-US" dirty="0">
                <a:solidFill>
                  <a:srgbClr val="1A1549"/>
                </a:solidFill>
                <a:latin typeface="Arial" charset="0"/>
              </a:rPr>
              <a:t> – </a:t>
            </a:r>
            <a:r>
              <a:rPr lang="en-US" dirty="0" err="1">
                <a:solidFill>
                  <a:srgbClr val="1A1549"/>
                </a:solidFill>
                <a:latin typeface="Arial" charset="0"/>
              </a:rPr>
              <a:t>chris.bossan@acsinternational.edu.sg</a:t>
            </a:r>
            <a:endParaRPr lang="en-US" dirty="0">
              <a:solidFill>
                <a:srgbClr val="1A1549"/>
              </a:solidFill>
              <a:latin typeface="Arial" charset="0"/>
            </a:endParaRPr>
          </a:p>
          <a:p>
            <a:r>
              <a:rPr lang="en-US" i="1" dirty="0">
                <a:solidFill>
                  <a:srgbClr val="1A1549"/>
                </a:solidFill>
                <a:latin typeface="Arial" charset="0"/>
              </a:rPr>
              <a:t>ESOL</a:t>
            </a:r>
          </a:p>
          <a:p>
            <a:endParaRPr lang="en-US" i="1" dirty="0">
              <a:solidFill>
                <a:srgbClr val="1A1549"/>
              </a:solidFill>
              <a:latin typeface="Arial" charset="0"/>
            </a:endParaRPr>
          </a:p>
          <a:p>
            <a:endParaRPr lang="en-US" i="1" dirty="0">
              <a:solidFill>
                <a:srgbClr val="1A1549"/>
              </a:solidFill>
              <a:latin typeface="Arial" charset="0"/>
            </a:endParaRPr>
          </a:p>
          <a:p>
            <a:endParaRPr lang="en-US" i="1" dirty="0">
              <a:solidFill>
                <a:srgbClr val="1A1549"/>
              </a:solidFill>
              <a:latin typeface="Arial" charset="0"/>
            </a:endParaRPr>
          </a:p>
          <a:p>
            <a:r>
              <a:rPr lang="en-US" dirty="0" err="1">
                <a:solidFill>
                  <a:srgbClr val="1A1549"/>
                </a:solidFill>
                <a:latin typeface="Arial" charset="0"/>
              </a:rPr>
              <a:t>Mr</a:t>
            </a:r>
            <a:r>
              <a:rPr lang="en-US" dirty="0">
                <a:solidFill>
                  <a:srgbClr val="1A1549"/>
                </a:solidFill>
                <a:latin typeface="Arial" charset="0"/>
              </a:rPr>
              <a:t> Chan</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tien.chan@acsinternational.edu.sg</a:t>
            </a:r>
            <a:endParaRPr lang="en-US" dirty="0">
              <a:solidFill>
                <a:srgbClr val="1A1549"/>
              </a:solidFill>
              <a:latin typeface="Arial" charset="0"/>
            </a:endParaRPr>
          </a:p>
          <a:p>
            <a:r>
              <a:rPr lang="en-US" i="1" dirty="0">
                <a:solidFill>
                  <a:srgbClr val="1A1549"/>
                </a:solidFill>
                <a:latin typeface="Arial" charset="0"/>
              </a:rPr>
              <a:t>Humanities</a:t>
            </a:r>
          </a:p>
          <a:p>
            <a:endParaRPr lang="en-US" i="1" dirty="0">
              <a:solidFill>
                <a:srgbClr val="1A1549"/>
              </a:solidFill>
              <a:latin typeface="Arial" charset="0"/>
            </a:endParaRPr>
          </a:p>
          <a:p>
            <a:endParaRPr lang="en-US" i="1" dirty="0">
              <a:solidFill>
                <a:srgbClr val="1A1549"/>
              </a:solidFill>
              <a:latin typeface="Arial" charset="0"/>
            </a:endParaRPr>
          </a:p>
          <a:p>
            <a:r>
              <a:rPr lang="en-US" dirty="0" err="1">
                <a:solidFill>
                  <a:srgbClr val="1A1549"/>
                </a:solidFill>
                <a:latin typeface="Arial" charset="0"/>
              </a:rPr>
              <a:t>Mr</a:t>
            </a:r>
            <a:r>
              <a:rPr lang="en-US" dirty="0">
                <a:solidFill>
                  <a:srgbClr val="1A1549"/>
                </a:solidFill>
                <a:latin typeface="Arial" charset="0"/>
              </a:rPr>
              <a:t> Koh</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lengkhim.koh@acsinternational.edu.sg</a:t>
            </a:r>
            <a:endParaRPr lang="en-US" dirty="0">
              <a:solidFill>
                <a:srgbClr val="1A1549"/>
              </a:solidFill>
              <a:latin typeface="Arial" charset="0"/>
            </a:endParaRPr>
          </a:p>
          <a:p>
            <a:r>
              <a:rPr lang="en-US" i="1" dirty="0">
                <a:solidFill>
                  <a:srgbClr val="1A1549"/>
                </a:solidFill>
                <a:latin typeface="Arial" charset="0"/>
              </a:rPr>
              <a:t>Languages</a:t>
            </a:r>
          </a:p>
          <a:p>
            <a:endParaRPr lang="en-US" i="1" dirty="0">
              <a:solidFill>
                <a:srgbClr val="1A1549"/>
              </a:solidFill>
              <a:latin typeface="Arial" charset="0"/>
            </a:endParaRPr>
          </a:p>
          <a:p>
            <a:endParaRPr lang="en-US" i="1" dirty="0">
              <a:solidFill>
                <a:srgbClr val="1A1549"/>
              </a:solidFill>
              <a:latin typeface="Arial" charset="0"/>
            </a:endParaRPr>
          </a:p>
        </p:txBody>
      </p:sp>
      <p:pic>
        <p:nvPicPr>
          <p:cNvPr id="6" name="Picture 5" descr="A person smiling for the camera&#10;&#10;Description automatically generated">
            <a:extLst>
              <a:ext uri="{FF2B5EF4-FFF2-40B4-BE49-F238E27FC236}">
                <a16:creationId xmlns:a16="http://schemas.microsoft.com/office/drawing/2014/main" id="{EF6D85ED-3143-154E-AEE0-B3A7D991A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0020" y="1109705"/>
            <a:ext cx="824159" cy="1236239"/>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1D7E8D97-A4E4-F748-A9A2-5BC8FB6093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0019" y="2536130"/>
            <a:ext cx="824160" cy="1236240"/>
          </a:xfrm>
          <a:prstGeom prst="rect">
            <a:avLst/>
          </a:prstGeom>
        </p:spPr>
      </p:pic>
      <p:pic>
        <p:nvPicPr>
          <p:cNvPr id="10" name="Picture 9" descr="A person wearing a suit and tie smiling at the camera&#10;&#10;Description automatically generated">
            <a:extLst>
              <a:ext uri="{FF2B5EF4-FFF2-40B4-BE49-F238E27FC236}">
                <a16:creationId xmlns:a16="http://schemas.microsoft.com/office/drawing/2014/main" id="{CA5A3233-D5B4-A34D-A08B-F9B2CCA01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0020" y="3977546"/>
            <a:ext cx="824159" cy="1236239"/>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6EBF18EA-0BA7-1C44-A80A-B5EF2962E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0020" y="5285008"/>
            <a:ext cx="824159" cy="1236239"/>
          </a:xfrm>
          <a:prstGeom prst="rect">
            <a:avLst/>
          </a:prstGeom>
        </p:spPr>
      </p:pic>
      <p:pic>
        <p:nvPicPr>
          <p:cNvPr id="2" name="Audio 1">
            <a:hlinkClick r:id="" action="ppaction://media"/>
            <a:extLst>
              <a:ext uri="{FF2B5EF4-FFF2-40B4-BE49-F238E27FC236}">
                <a16:creationId xmlns:a16="http://schemas.microsoft.com/office/drawing/2014/main" id="{3CD5803B-9BE1-2447-A98A-57B8B77E3A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16160160"/>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US" sz="3600" dirty="0">
                <a:solidFill>
                  <a:srgbClr val="251A6C"/>
                </a:solidFill>
                <a:latin typeface="Tahoma" panose="020B0604030504040204" pitchFamily="34" charset="0"/>
                <a:ea typeface="Tahoma" panose="020B0604030504040204" pitchFamily="34" charset="0"/>
                <a:cs typeface="Tahoma" panose="020B0604030504040204" pitchFamily="34" charset="0"/>
              </a:rPr>
              <a:t>Key Contacts</a:t>
            </a:r>
            <a:endPar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50819" y="1124695"/>
            <a:ext cx="8530683" cy="5355312"/>
          </a:xfrm>
          <a:prstGeom prst="rect">
            <a:avLst/>
          </a:prstGeom>
        </p:spPr>
        <p:txBody>
          <a:bodyPr wrap="square">
            <a:spAutoFit/>
          </a:bodyPr>
          <a:lstStyle/>
          <a:p>
            <a:endParaRPr lang="en-US" dirty="0">
              <a:solidFill>
                <a:srgbClr val="1A1549"/>
              </a:solidFill>
              <a:latin typeface="Arial" charset="0"/>
            </a:endParaRPr>
          </a:p>
          <a:p>
            <a:r>
              <a:rPr lang="en-US" dirty="0">
                <a:solidFill>
                  <a:srgbClr val="1A1549"/>
                </a:solidFill>
                <a:latin typeface="Arial" charset="0"/>
              </a:rPr>
              <a:t>Gavin Kinch </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gavin.kinch@acsinternational.edu.sg</a:t>
            </a:r>
            <a:endParaRPr lang="en-US" dirty="0">
              <a:solidFill>
                <a:srgbClr val="1A1549"/>
              </a:solidFill>
              <a:latin typeface="Arial" charset="0"/>
            </a:endParaRPr>
          </a:p>
          <a:p>
            <a:r>
              <a:rPr lang="en-US" i="1" dirty="0">
                <a:solidFill>
                  <a:srgbClr val="1A1549"/>
                </a:solidFill>
                <a:latin typeface="Arial" charset="0"/>
              </a:rPr>
              <a:t>Vice-Principal </a:t>
            </a:r>
            <a:r>
              <a:rPr lang="mr-IN" i="1" dirty="0">
                <a:solidFill>
                  <a:srgbClr val="1A1549"/>
                </a:solidFill>
                <a:latin typeface="Arial" charset="0"/>
              </a:rPr>
              <a:t>–</a:t>
            </a:r>
            <a:r>
              <a:rPr lang="en-US" i="1" dirty="0">
                <a:solidFill>
                  <a:srgbClr val="1A1549"/>
                </a:solidFill>
                <a:latin typeface="Arial" charset="0"/>
              </a:rPr>
              <a:t> Middle Division</a:t>
            </a:r>
          </a:p>
          <a:p>
            <a:endParaRPr lang="en-US" i="1" dirty="0">
              <a:solidFill>
                <a:srgbClr val="1A1549"/>
              </a:solidFill>
              <a:latin typeface="Arial" charset="0"/>
            </a:endParaRPr>
          </a:p>
          <a:p>
            <a:endParaRPr lang="en-US" i="1" dirty="0">
              <a:solidFill>
                <a:srgbClr val="1A1549"/>
              </a:solidFill>
              <a:latin typeface="Arial" charset="0"/>
            </a:endParaRPr>
          </a:p>
          <a:p>
            <a:endParaRPr lang="en-US" dirty="0">
              <a:solidFill>
                <a:srgbClr val="1A1549"/>
              </a:solidFill>
              <a:latin typeface="Arial" charset="0"/>
            </a:endParaRPr>
          </a:p>
          <a:p>
            <a:r>
              <a:rPr lang="en-US" dirty="0">
                <a:solidFill>
                  <a:srgbClr val="1A1549"/>
                </a:solidFill>
                <a:latin typeface="Arial" charset="0"/>
              </a:rPr>
              <a:t>Pamela Ng </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pamela.ng@acsinternational.edu.sg</a:t>
            </a:r>
            <a:endParaRPr lang="en-US" dirty="0">
              <a:solidFill>
                <a:srgbClr val="1A1549"/>
              </a:solidFill>
              <a:latin typeface="Arial" charset="0"/>
            </a:endParaRPr>
          </a:p>
          <a:p>
            <a:r>
              <a:rPr lang="en-US" i="1" dirty="0">
                <a:solidFill>
                  <a:srgbClr val="1A1549"/>
                </a:solidFill>
                <a:latin typeface="Arial" charset="0"/>
              </a:rPr>
              <a:t>Division Coordinator</a:t>
            </a:r>
            <a:r>
              <a:rPr lang="mr-IN" i="1" dirty="0">
                <a:solidFill>
                  <a:srgbClr val="1A1549"/>
                </a:solidFill>
                <a:latin typeface="Arial" charset="0"/>
              </a:rPr>
              <a:t>–</a:t>
            </a:r>
            <a:r>
              <a:rPr lang="en-US" i="1" dirty="0">
                <a:solidFill>
                  <a:srgbClr val="1A1549"/>
                </a:solidFill>
                <a:latin typeface="Arial" charset="0"/>
              </a:rPr>
              <a:t> Middle Division</a:t>
            </a:r>
          </a:p>
          <a:p>
            <a:endParaRPr lang="en-US" i="1" dirty="0">
              <a:solidFill>
                <a:srgbClr val="1A1549"/>
              </a:solidFill>
              <a:latin typeface="Arial" charset="0"/>
            </a:endParaRPr>
          </a:p>
          <a:p>
            <a:endParaRPr lang="en-US" i="1" dirty="0">
              <a:solidFill>
                <a:srgbClr val="1A1549"/>
              </a:solidFill>
              <a:latin typeface="Arial" charset="0"/>
            </a:endParaRPr>
          </a:p>
          <a:p>
            <a:endParaRPr lang="en-US" i="1" dirty="0">
              <a:solidFill>
                <a:srgbClr val="1A1549"/>
              </a:solidFill>
              <a:latin typeface="Arial" charset="0"/>
            </a:endParaRPr>
          </a:p>
          <a:p>
            <a:r>
              <a:rPr lang="en-US" dirty="0">
                <a:solidFill>
                  <a:srgbClr val="1A1549"/>
                </a:solidFill>
                <a:latin typeface="Arial" charset="0"/>
              </a:rPr>
              <a:t>Lim Lay Pian </a:t>
            </a:r>
            <a:r>
              <a:rPr lang="mr-IN" dirty="0">
                <a:solidFill>
                  <a:srgbClr val="1A1549"/>
                </a:solidFill>
                <a:latin typeface="Arial" charset="0"/>
              </a:rPr>
              <a:t>–</a:t>
            </a:r>
            <a:r>
              <a:rPr lang="en-US" dirty="0">
                <a:solidFill>
                  <a:srgbClr val="1A1549"/>
                </a:solidFill>
                <a:latin typeface="Arial" charset="0"/>
              </a:rPr>
              <a:t> </a:t>
            </a:r>
            <a:r>
              <a:rPr lang="en-US" dirty="0" err="1">
                <a:solidFill>
                  <a:srgbClr val="1A1549"/>
                </a:solidFill>
                <a:latin typeface="Arial" charset="0"/>
              </a:rPr>
              <a:t>laypian.lim@acsinternational.edu.sg</a:t>
            </a:r>
            <a:endParaRPr lang="en-US" dirty="0">
              <a:solidFill>
                <a:srgbClr val="1A1549"/>
              </a:solidFill>
              <a:latin typeface="Arial" charset="0"/>
            </a:endParaRPr>
          </a:p>
          <a:p>
            <a:r>
              <a:rPr lang="en-US" i="1" dirty="0">
                <a:solidFill>
                  <a:srgbClr val="1A1549"/>
                </a:solidFill>
                <a:latin typeface="Arial" charset="0"/>
              </a:rPr>
              <a:t>Division Coordinator</a:t>
            </a:r>
            <a:r>
              <a:rPr lang="mr-IN" i="1" dirty="0">
                <a:solidFill>
                  <a:srgbClr val="1A1549"/>
                </a:solidFill>
                <a:latin typeface="Arial" charset="0"/>
              </a:rPr>
              <a:t>–</a:t>
            </a:r>
            <a:r>
              <a:rPr lang="en-US" i="1" dirty="0">
                <a:solidFill>
                  <a:srgbClr val="1A1549"/>
                </a:solidFill>
                <a:latin typeface="Arial" charset="0"/>
              </a:rPr>
              <a:t> Junior Division</a:t>
            </a:r>
          </a:p>
          <a:p>
            <a:endParaRPr lang="en-US" i="1" dirty="0">
              <a:solidFill>
                <a:srgbClr val="1A1549"/>
              </a:solidFill>
              <a:latin typeface="Arial" charset="0"/>
            </a:endParaRPr>
          </a:p>
          <a:p>
            <a:endParaRPr lang="en-US" i="1" dirty="0">
              <a:solidFill>
                <a:srgbClr val="1A1549"/>
              </a:solidFill>
              <a:latin typeface="Arial" charset="0"/>
            </a:endParaRPr>
          </a:p>
          <a:p>
            <a:endParaRPr lang="en-US" i="1" dirty="0">
              <a:solidFill>
                <a:srgbClr val="1A1549"/>
              </a:solidFill>
              <a:latin typeface="Arial" charset="0"/>
            </a:endParaRPr>
          </a:p>
          <a:p>
            <a:r>
              <a:rPr lang="en-US" dirty="0">
                <a:solidFill>
                  <a:srgbClr val="1A1549"/>
                </a:solidFill>
                <a:latin typeface="Arial" charset="0"/>
              </a:rPr>
              <a:t>Chia </a:t>
            </a:r>
            <a:r>
              <a:rPr lang="en-US" dirty="0" err="1">
                <a:solidFill>
                  <a:srgbClr val="1A1549"/>
                </a:solidFill>
                <a:latin typeface="Arial" charset="0"/>
              </a:rPr>
              <a:t>Choong</a:t>
            </a:r>
            <a:r>
              <a:rPr lang="en-US" dirty="0">
                <a:solidFill>
                  <a:srgbClr val="1A1549"/>
                </a:solidFill>
                <a:latin typeface="Arial" charset="0"/>
              </a:rPr>
              <a:t> </a:t>
            </a:r>
            <a:r>
              <a:rPr lang="en-US" dirty="0" err="1">
                <a:solidFill>
                  <a:srgbClr val="1A1549"/>
                </a:solidFill>
                <a:latin typeface="Arial" charset="0"/>
              </a:rPr>
              <a:t>Kiat</a:t>
            </a:r>
            <a:r>
              <a:rPr lang="en-US" dirty="0">
                <a:solidFill>
                  <a:srgbClr val="1A1549"/>
                </a:solidFill>
                <a:latin typeface="Arial" charset="0"/>
              </a:rPr>
              <a:t> </a:t>
            </a:r>
            <a:r>
              <a:rPr lang="mr-IN" dirty="0">
                <a:solidFill>
                  <a:srgbClr val="1A1549"/>
                </a:solidFill>
                <a:latin typeface="Arial" charset="0"/>
              </a:rPr>
              <a:t>–</a:t>
            </a:r>
            <a:r>
              <a:rPr lang="en-US" dirty="0">
                <a:solidFill>
                  <a:srgbClr val="1A1549"/>
                </a:solidFill>
                <a:latin typeface="Arial" charset="0"/>
              </a:rPr>
              <a:t> choongkiat.chia@acsinternational.edu.sg</a:t>
            </a:r>
          </a:p>
          <a:p>
            <a:r>
              <a:rPr lang="en-US" i="1" dirty="0">
                <a:solidFill>
                  <a:srgbClr val="1A1549"/>
                </a:solidFill>
                <a:latin typeface="Arial" charset="0"/>
              </a:rPr>
              <a:t>Director of Administration</a:t>
            </a:r>
          </a:p>
          <a:p>
            <a:endParaRPr lang="en-US" dirty="0">
              <a:solidFill>
                <a:srgbClr val="1A1549"/>
              </a:solidFill>
              <a:latin typeface="Arial"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6138" y="5305335"/>
            <a:ext cx="888511" cy="11461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4654" y="1317459"/>
            <a:ext cx="849995" cy="10965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4654" y="2485689"/>
            <a:ext cx="849995" cy="1096509"/>
          </a:xfrm>
          <a:prstGeom prst="rect">
            <a:avLst/>
          </a:prstGeom>
        </p:spPr>
      </p:pic>
      <p:pic>
        <p:nvPicPr>
          <p:cNvPr id="9" name="Picture 8" descr="A person with collar shirt&#10;&#10;Description automatically generated">
            <a:extLst>
              <a:ext uri="{FF2B5EF4-FFF2-40B4-BE49-F238E27FC236}">
                <a16:creationId xmlns:a16="http://schemas.microsoft.com/office/drawing/2014/main" id="{9B5B5DE8-E299-0148-BE6E-AFEDB1B396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5395" y="3954781"/>
            <a:ext cx="849995" cy="1097631"/>
          </a:xfrm>
          <a:prstGeom prst="rect">
            <a:avLst/>
          </a:prstGeom>
        </p:spPr>
      </p:pic>
      <p:pic>
        <p:nvPicPr>
          <p:cNvPr id="2" name="Audio 1">
            <a:hlinkClick r:id="" action="ppaction://media"/>
            <a:extLst>
              <a:ext uri="{FF2B5EF4-FFF2-40B4-BE49-F238E27FC236}">
                <a16:creationId xmlns:a16="http://schemas.microsoft.com/office/drawing/2014/main" id="{9357B1D4-3BA8-224F-BA46-D05160C8ED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94239526"/>
      </p:ext>
    </p:extLst>
  </p:cSld>
  <p:clrMapOvr>
    <a:masterClrMapping/>
  </p:clrMapOvr>
  <mc:AlternateContent xmlns:mc="http://schemas.openxmlformats.org/markup-compatibility/2006" xmlns:p14="http://schemas.microsoft.com/office/powerpoint/2010/main">
    <mc:Choice Requires="p14">
      <p:transition spd="slow" p14:dur="2000" advTm="52777"/>
    </mc:Choice>
    <mc:Fallback xmlns="">
      <p:transition spd="slow" advTm="5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952"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Structure</a:t>
            </a:r>
          </a:p>
        </p:txBody>
      </p:sp>
      <p:sp>
        <p:nvSpPr>
          <p:cNvPr id="7" name="Rectangle 6"/>
          <p:cNvSpPr/>
          <p:nvPr/>
        </p:nvSpPr>
        <p:spPr>
          <a:xfrm>
            <a:off x="392002" y="1710965"/>
            <a:ext cx="8530683" cy="369332"/>
          </a:xfrm>
          <a:prstGeom prst="rect">
            <a:avLst/>
          </a:prstGeom>
        </p:spPr>
        <p:txBody>
          <a:bodyPr wrap="square">
            <a:spAutoFit/>
          </a:bodyPr>
          <a:lstStyle/>
          <a:p>
            <a:r>
              <a:rPr lang="en-US" dirty="0">
                <a:solidFill>
                  <a:srgbClr val="1A1549"/>
                </a:solidFill>
                <a:latin typeface="Arial" charset="0"/>
              </a:rPr>
              <a:t>To complete their IGCSEs, students complete 7 or 8 subjects over two years.</a:t>
            </a:r>
          </a:p>
        </p:txBody>
      </p:sp>
      <p:sp>
        <p:nvSpPr>
          <p:cNvPr id="15" name="Rectangle 14"/>
          <p:cNvSpPr/>
          <p:nvPr/>
        </p:nvSpPr>
        <p:spPr>
          <a:xfrm>
            <a:off x="392002" y="2281166"/>
            <a:ext cx="2557110" cy="369332"/>
          </a:xfrm>
          <a:prstGeom prst="rect">
            <a:avLst/>
          </a:prstGeom>
        </p:spPr>
        <p:txBody>
          <a:bodyPr wrap="none">
            <a:spAutoFit/>
          </a:bodyPr>
          <a:lstStyle/>
          <a:p>
            <a:r>
              <a:rPr lang="en-US" b="1" dirty="0">
                <a:solidFill>
                  <a:srgbClr val="1A1549"/>
                </a:solidFill>
                <a:latin typeface="Arial" charset="0"/>
              </a:rPr>
              <a:t>Compulsory Subjects</a:t>
            </a:r>
            <a:endParaRPr lang="en-US" b="1" dirty="0"/>
          </a:p>
        </p:txBody>
      </p:sp>
      <p:sp>
        <p:nvSpPr>
          <p:cNvPr id="16" name="Rectangle 15"/>
          <p:cNvSpPr/>
          <p:nvPr/>
        </p:nvSpPr>
        <p:spPr>
          <a:xfrm>
            <a:off x="392002" y="2720034"/>
            <a:ext cx="9129950" cy="1477328"/>
          </a:xfrm>
          <a:prstGeom prst="rect">
            <a:avLst/>
          </a:prstGeom>
        </p:spPr>
        <p:txBody>
          <a:bodyPr wrap="square">
            <a:spAutoFit/>
          </a:bodyPr>
          <a:lstStyle/>
          <a:p>
            <a:pPr marL="285750" indent="-285750">
              <a:buFont typeface="Arial" charset="0"/>
              <a:buChar char="•"/>
            </a:pPr>
            <a:r>
              <a:rPr lang="en-US" dirty="0">
                <a:solidFill>
                  <a:srgbClr val="1A1549"/>
                </a:solidFill>
                <a:latin typeface="Arial" charset="0"/>
                <a:ea typeface="Arial" charset="0"/>
                <a:cs typeface="Arial" charset="0"/>
              </a:rPr>
              <a:t>English Language (or English as a Second Language for non-native speakers)</a:t>
            </a:r>
          </a:p>
          <a:p>
            <a:pPr marL="285750" indent="-285750">
              <a:buFont typeface="Arial" charset="0"/>
              <a:buChar char="•"/>
            </a:pPr>
            <a:r>
              <a:rPr lang="en-US" dirty="0">
                <a:solidFill>
                  <a:srgbClr val="1A1549"/>
                </a:solidFill>
                <a:latin typeface="Arial" charset="0"/>
                <a:ea typeface="Arial" charset="0"/>
                <a:cs typeface="Arial" charset="0"/>
              </a:rPr>
              <a:t>Mathematics</a:t>
            </a:r>
          </a:p>
          <a:p>
            <a:pPr marL="285750" indent="-285750">
              <a:buFont typeface="Arial" charset="0"/>
              <a:buChar char="•"/>
            </a:pPr>
            <a:r>
              <a:rPr lang="en-US" dirty="0">
                <a:solidFill>
                  <a:srgbClr val="1A1549"/>
                </a:solidFill>
                <a:latin typeface="Arial" charset="0"/>
                <a:ea typeface="Arial" charset="0"/>
                <a:cs typeface="Arial" charset="0"/>
              </a:rPr>
              <a:t>A second language (currently studying in Year 2)</a:t>
            </a:r>
          </a:p>
          <a:p>
            <a:pPr marL="285750" indent="-285750">
              <a:buFont typeface="Arial" charset="0"/>
              <a:buChar char="•"/>
            </a:pPr>
            <a:r>
              <a:rPr lang="en-US" dirty="0">
                <a:solidFill>
                  <a:srgbClr val="1A1549"/>
                </a:solidFill>
                <a:latin typeface="Arial" charset="0"/>
                <a:ea typeface="Arial" charset="0"/>
                <a:cs typeface="Arial" charset="0"/>
              </a:rPr>
              <a:t>A science subject</a:t>
            </a:r>
          </a:p>
          <a:p>
            <a:pPr marL="285750" indent="-285750">
              <a:buFont typeface="Arial" charset="0"/>
              <a:buChar char="•"/>
            </a:pPr>
            <a:r>
              <a:rPr lang="en-US" dirty="0">
                <a:solidFill>
                  <a:srgbClr val="1A1549"/>
                </a:solidFill>
                <a:latin typeface="Arial" charset="0"/>
                <a:ea typeface="Arial" charset="0"/>
                <a:cs typeface="Arial" charset="0"/>
              </a:rPr>
              <a:t>A humanity subject</a:t>
            </a:r>
          </a:p>
        </p:txBody>
      </p:sp>
      <p:sp>
        <p:nvSpPr>
          <p:cNvPr id="19" name="Rectangle 18"/>
          <p:cNvSpPr/>
          <p:nvPr/>
        </p:nvSpPr>
        <p:spPr>
          <a:xfrm>
            <a:off x="392002" y="4368170"/>
            <a:ext cx="1954381" cy="369332"/>
          </a:xfrm>
          <a:prstGeom prst="rect">
            <a:avLst/>
          </a:prstGeom>
        </p:spPr>
        <p:txBody>
          <a:bodyPr wrap="none">
            <a:spAutoFit/>
          </a:bodyPr>
          <a:lstStyle/>
          <a:p>
            <a:r>
              <a:rPr lang="en-US" b="1" dirty="0">
                <a:solidFill>
                  <a:srgbClr val="1A1549"/>
                </a:solidFill>
                <a:latin typeface="Arial" charset="0"/>
              </a:rPr>
              <a:t>Option Subjects</a:t>
            </a:r>
            <a:endParaRPr lang="en-US" b="1" dirty="0"/>
          </a:p>
        </p:txBody>
      </p:sp>
      <p:sp>
        <p:nvSpPr>
          <p:cNvPr id="20" name="Rectangle 19"/>
          <p:cNvSpPr/>
          <p:nvPr/>
        </p:nvSpPr>
        <p:spPr>
          <a:xfrm>
            <a:off x="392002" y="4834447"/>
            <a:ext cx="8530683" cy="646331"/>
          </a:xfrm>
          <a:prstGeom prst="rect">
            <a:avLst/>
          </a:prstGeom>
        </p:spPr>
        <p:txBody>
          <a:bodyPr wrap="square">
            <a:spAutoFit/>
          </a:bodyPr>
          <a:lstStyle/>
          <a:p>
            <a:r>
              <a:rPr lang="en-US" dirty="0">
                <a:solidFill>
                  <a:srgbClr val="1A1549"/>
                </a:solidFill>
                <a:latin typeface="Arial" charset="0"/>
              </a:rPr>
              <a:t>Students choose a further three subjects from Options 1, 2 and 3.</a:t>
            </a:r>
          </a:p>
          <a:p>
            <a:r>
              <a:rPr lang="en-US" dirty="0">
                <a:solidFill>
                  <a:srgbClr val="1A1549"/>
                </a:solidFill>
                <a:latin typeface="Arial" charset="0"/>
              </a:rPr>
              <a:t>Pre-IG students only choose two subjects from Option 1 and Option 3.</a:t>
            </a:r>
          </a:p>
        </p:txBody>
      </p:sp>
      <p:sp>
        <p:nvSpPr>
          <p:cNvPr id="21" name="Rectangle 20"/>
          <p:cNvSpPr/>
          <p:nvPr/>
        </p:nvSpPr>
        <p:spPr>
          <a:xfrm>
            <a:off x="392002" y="5933197"/>
            <a:ext cx="8530683" cy="369332"/>
          </a:xfrm>
          <a:prstGeom prst="rect">
            <a:avLst/>
          </a:prstGeom>
        </p:spPr>
        <p:txBody>
          <a:bodyPr wrap="square">
            <a:spAutoFit/>
          </a:bodyPr>
          <a:lstStyle/>
          <a:p>
            <a:r>
              <a:rPr lang="en-US" dirty="0">
                <a:solidFill>
                  <a:srgbClr val="1A1549"/>
                </a:solidFill>
                <a:latin typeface="Arial" charset="0"/>
              </a:rPr>
              <a:t>Students also complete one Physical Education lesson per week. </a:t>
            </a:r>
          </a:p>
        </p:txBody>
      </p:sp>
      <p:pic>
        <p:nvPicPr>
          <p:cNvPr id="2" name="Audio 1">
            <a:hlinkClick r:id="" action="ppaction://media"/>
            <a:extLst>
              <a:ext uri="{FF2B5EF4-FFF2-40B4-BE49-F238E27FC236}">
                <a16:creationId xmlns:a16="http://schemas.microsoft.com/office/drawing/2014/main" id="{BA12AED4-AECB-5C47-A140-E7D9B06C35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27662769"/>
      </p:ext>
    </p:extLst>
  </p:cSld>
  <p:clrMapOvr>
    <a:masterClrMapping/>
  </p:clrMapOvr>
  <mc:AlternateContent xmlns:mc="http://schemas.openxmlformats.org/markup-compatibility/2006" xmlns:p14="http://schemas.microsoft.com/office/powerpoint/2010/main">
    <mc:Choice Requires="p14">
      <p:transition spd="slow" p14:dur="2000" advTm="63684"/>
    </mc:Choice>
    <mc:Fallback xmlns="">
      <p:transition spd="slow" advTm="6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07010-8CAC-324F-81EE-010F1EE92029}"/>
              </a:ext>
            </a:extLst>
          </p:cNvPr>
          <p:cNvPicPr>
            <a:picLocks noChangeAspect="1"/>
          </p:cNvPicPr>
          <p:nvPr/>
        </p:nvPicPr>
        <p:blipFill>
          <a:blip r:embed="rId5"/>
          <a:stretch>
            <a:fillRect/>
          </a:stretch>
        </p:blipFill>
        <p:spPr>
          <a:xfrm>
            <a:off x="0" y="1546902"/>
            <a:ext cx="8997926" cy="4359244"/>
          </a:xfrm>
          <a:prstGeom prst="rect">
            <a:avLst/>
          </a:prstGeom>
        </p:spPr>
      </p:pic>
      <p:pic>
        <p:nvPicPr>
          <p:cNvPr id="3" name="Audio 2">
            <a:hlinkClick r:id="" action="ppaction://media"/>
            <a:extLst>
              <a:ext uri="{FF2B5EF4-FFF2-40B4-BE49-F238E27FC236}">
                <a16:creationId xmlns:a16="http://schemas.microsoft.com/office/drawing/2014/main" id="{A8D501CA-2F88-B340-947F-428EB914F9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27226867"/>
      </p:ext>
    </p:extLst>
  </p:cSld>
  <p:clrMapOvr>
    <a:masterClrMapping/>
  </p:clrMapOvr>
  <mc:AlternateContent xmlns:mc="http://schemas.openxmlformats.org/markup-compatibility/2006" xmlns:p14="http://schemas.microsoft.com/office/powerpoint/2010/main">
    <mc:Choice Requires="p14">
      <p:transition spd="slow" p14:dur="2000" advTm="5763"/>
    </mc:Choice>
    <mc:Fallback xmlns="">
      <p:transition spd="slow" advTm="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D59E5D-048E-1040-BF2F-2A95D58DCD8A}"/>
              </a:ext>
            </a:extLst>
          </p:cNvPr>
          <p:cNvSpPr txBox="1">
            <a:spLocks/>
          </p:cNvSpPr>
          <p:nvPr/>
        </p:nvSpPr>
        <p:spPr>
          <a:xfrm>
            <a:off x="450272" y="1695162"/>
            <a:ext cx="8236528"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C1549"/>
                </a:solidFill>
                <a:latin typeface="Arial" panose="020B0604020202020204" pitchFamily="34" charset="0"/>
                <a:cs typeface="Arial" panose="020B0604020202020204" pitchFamily="34" charset="0"/>
              </a:rPr>
              <a:t>How many subjects do I need to take for IGCSE Exams </a:t>
            </a:r>
          </a:p>
          <a:p>
            <a:r>
              <a:rPr lang="en-US" sz="2400" b="1" dirty="0">
                <a:solidFill>
                  <a:srgbClr val="1C1549"/>
                </a:solidFill>
                <a:latin typeface="Arial" panose="020B0604020202020204" pitchFamily="34" charset="0"/>
                <a:cs typeface="Arial" panose="020B0604020202020204" pitchFamily="34" charset="0"/>
              </a:rPr>
              <a:t>in 2022?</a:t>
            </a:r>
          </a:p>
        </p:txBody>
      </p:sp>
      <p:sp>
        <p:nvSpPr>
          <p:cNvPr id="5" name="Content Placeholder 2">
            <a:extLst>
              <a:ext uri="{FF2B5EF4-FFF2-40B4-BE49-F238E27FC236}">
                <a16:creationId xmlns:a16="http://schemas.microsoft.com/office/drawing/2014/main" id="{F9753207-EF71-0745-8C26-91E823C04AE4}"/>
              </a:ext>
            </a:extLst>
          </p:cNvPr>
          <p:cNvSpPr txBox="1">
            <a:spLocks/>
          </p:cNvSpPr>
          <p:nvPr/>
        </p:nvSpPr>
        <p:spPr>
          <a:xfrm>
            <a:off x="450272" y="2753880"/>
            <a:ext cx="8111837" cy="931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C1549"/>
                </a:solidFill>
                <a:latin typeface="Arial" panose="020B0604020202020204" pitchFamily="34" charset="0"/>
                <a:cs typeface="Arial" panose="020B0604020202020204" pitchFamily="34" charset="0"/>
              </a:rPr>
              <a:t>Mainstream English students take 8 subjects, excluding core PE.</a:t>
            </a:r>
          </a:p>
          <a:p>
            <a:r>
              <a:rPr lang="en-US" sz="2000" dirty="0">
                <a:solidFill>
                  <a:srgbClr val="1C1549"/>
                </a:solidFill>
                <a:latin typeface="Arial" panose="020B0604020202020204" pitchFamily="34" charset="0"/>
                <a:cs typeface="Arial" panose="020B0604020202020204" pitchFamily="34" charset="0"/>
              </a:rPr>
              <a:t>ESOL students take 7 subjects, excluding core PE.</a:t>
            </a:r>
          </a:p>
        </p:txBody>
      </p:sp>
      <p:pic>
        <p:nvPicPr>
          <p:cNvPr id="6" name="Picture 5">
            <a:extLst>
              <a:ext uri="{FF2B5EF4-FFF2-40B4-BE49-F238E27FC236}">
                <a16:creationId xmlns:a16="http://schemas.microsoft.com/office/drawing/2014/main" id="{366336B9-CE16-0349-996E-77FEA6645AE1}"/>
              </a:ext>
            </a:extLst>
          </p:cNvPr>
          <p:cNvPicPr>
            <a:picLocks noChangeAspect="1"/>
          </p:cNvPicPr>
          <p:nvPr/>
        </p:nvPicPr>
        <p:blipFill>
          <a:blip r:embed="rId5"/>
          <a:stretch>
            <a:fillRect/>
          </a:stretch>
        </p:blipFill>
        <p:spPr>
          <a:xfrm>
            <a:off x="6949830" y="215061"/>
            <a:ext cx="2194170" cy="1063014"/>
          </a:xfrm>
          <a:prstGeom prst="rect">
            <a:avLst/>
          </a:prstGeom>
        </p:spPr>
      </p:pic>
      <p:pic>
        <p:nvPicPr>
          <p:cNvPr id="2" name="Audio 1">
            <a:hlinkClick r:id="" action="ppaction://media"/>
            <a:extLst>
              <a:ext uri="{FF2B5EF4-FFF2-40B4-BE49-F238E27FC236}">
                <a16:creationId xmlns:a16="http://schemas.microsoft.com/office/drawing/2014/main" id="{F0A83A5C-E7D1-BE48-8C89-AB64932351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45601140"/>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6015DB-C5F0-824F-9A1D-998B25790CA9}"/>
              </a:ext>
            </a:extLst>
          </p:cNvPr>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FAQ</a:t>
            </a:r>
          </a:p>
        </p:txBody>
      </p:sp>
      <p:sp>
        <p:nvSpPr>
          <p:cNvPr id="4" name="Title 1">
            <a:extLst>
              <a:ext uri="{FF2B5EF4-FFF2-40B4-BE49-F238E27FC236}">
                <a16:creationId xmlns:a16="http://schemas.microsoft.com/office/drawing/2014/main" id="{0CD59E5D-048E-1040-BF2F-2A95D58DCD8A}"/>
              </a:ext>
            </a:extLst>
          </p:cNvPr>
          <p:cNvSpPr txBox="1">
            <a:spLocks/>
          </p:cNvSpPr>
          <p:nvPr/>
        </p:nvSpPr>
        <p:spPr>
          <a:xfrm>
            <a:off x="450272" y="1695162"/>
            <a:ext cx="8236528"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C1549"/>
                </a:solidFill>
                <a:latin typeface="Arial" panose="020B0604020202020204" pitchFamily="34" charset="0"/>
                <a:cs typeface="Arial" panose="020B0604020202020204" pitchFamily="34" charset="0"/>
              </a:rPr>
              <a:t>Can I ‘trial’ a subject and change it later when I find it difficult?</a:t>
            </a:r>
          </a:p>
        </p:txBody>
      </p:sp>
      <p:sp>
        <p:nvSpPr>
          <p:cNvPr id="5" name="Content Placeholder 2">
            <a:extLst>
              <a:ext uri="{FF2B5EF4-FFF2-40B4-BE49-F238E27FC236}">
                <a16:creationId xmlns:a16="http://schemas.microsoft.com/office/drawing/2014/main" id="{F9753207-EF71-0745-8C26-91E823C04AE4}"/>
              </a:ext>
            </a:extLst>
          </p:cNvPr>
          <p:cNvSpPr txBox="1">
            <a:spLocks/>
          </p:cNvSpPr>
          <p:nvPr/>
        </p:nvSpPr>
        <p:spPr>
          <a:xfrm>
            <a:off x="450272" y="2753880"/>
            <a:ext cx="8111837" cy="931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1C1549"/>
                </a:solidFill>
                <a:latin typeface="Arial" panose="020B0604020202020204" pitchFamily="34" charset="0"/>
                <a:cs typeface="Arial" panose="020B0604020202020204" pitchFamily="34" charset="0"/>
              </a:rPr>
              <a:t>You will need to think through your choices carefully as there will be no further changes allowed once you start Year 3 in 2021.</a:t>
            </a:r>
          </a:p>
          <a:p>
            <a:pPr marL="0" indent="0">
              <a:buNone/>
            </a:pPr>
            <a:r>
              <a:rPr lang="en-US" sz="2000" dirty="0">
                <a:solidFill>
                  <a:srgbClr val="1C1549"/>
                </a:solidFill>
                <a:latin typeface="Arial" panose="020B0604020202020204" pitchFamily="34" charset="0"/>
                <a:cs typeface="Arial" panose="020B0604020202020204" pitchFamily="34" charset="0"/>
              </a:rPr>
              <a:t>Most subjects will be a challenge as you embark on your IGCSE program. The content and skills for IGCSE will need to be gradually learnt over the two years and it is important that you do not give up. A positive attitude will be help you manage your studies and progress well.</a:t>
            </a:r>
          </a:p>
          <a:p>
            <a:pPr marL="0" indent="0">
              <a:buNone/>
            </a:pPr>
            <a:r>
              <a:rPr lang="en-US" sz="2000" dirty="0">
                <a:solidFill>
                  <a:srgbClr val="1C1549"/>
                </a:solidFill>
                <a:latin typeface="Arial" panose="020B0604020202020204" pitchFamily="34" charset="0"/>
                <a:cs typeface="Arial" panose="020B0604020202020204" pitchFamily="34" charset="0"/>
              </a:rPr>
              <a:t>It is advisable to speak to your current teachers now to identify your strengths in certain subjects in order to select subjects that you can manage.</a:t>
            </a:r>
          </a:p>
        </p:txBody>
      </p:sp>
      <p:pic>
        <p:nvPicPr>
          <p:cNvPr id="6" name="Picture 5">
            <a:extLst>
              <a:ext uri="{FF2B5EF4-FFF2-40B4-BE49-F238E27FC236}">
                <a16:creationId xmlns:a16="http://schemas.microsoft.com/office/drawing/2014/main" id="{0850E2AA-2082-424B-9E5B-FD7CA7597997}"/>
              </a:ext>
            </a:extLst>
          </p:cNvPr>
          <p:cNvPicPr>
            <a:picLocks noChangeAspect="1"/>
          </p:cNvPicPr>
          <p:nvPr/>
        </p:nvPicPr>
        <p:blipFill>
          <a:blip r:embed="rId5"/>
          <a:stretch>
            <a:fillRect/>
          </a:stretch>
        </p:blipFill>
        <p:spPr>
          <a:xfrm>
            <a:off x="6949830" y="215061"/>
            <a:ext cx="2194170" cy="1063014"/>
          </a:xfrm>
          <a:prstGeom prst="rect">
            <a:avLst/>
          </a:prstGeom>
        </p:spPr>
      </p:pic>
      <p:pic>
        <p:nvPicPr>
          <p:cNvPr id="2" name="Audio 1">
            <a:hlinkClick r:id="" action="ppaction://media"/>
            <a:extLst>
              <a:ext uri="{FF2B5EF4-FFF2-40B4-BE49-F238E27FC236}">
                <a16:creationId xmlns:a16="http://schemas.microsoft.com/office/drawing/2014/main" id="{FF23DC27-7C0E-BC42-B033-B19F2DF138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56488405"/>
      </p:ext>
    </p:extLst>
  </p:cSld>
  <p:clrMapOvr>
    <a:masterClrMapping/>
  </p:clrMapOvr>
  <mc:AlternateContent xmlns:mc="http://schemas.openxmlformats.org/markup-compatibility/2006" xmlns:p14="http://schemas.microsoft.com/office/powerpoint/2010/main">
    <mc:Choice Requires="p14">
      <p:transition spd="slow" p14:dur="2000" advTm="17464"/>
    </mc:Choice>
    <mc:Fallback xmlns="">
      <p:transition spd="slow" advTm="1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6015DB-C5F0-824F-9A1D-998B25790CA9}"/>
              </a:ext>
            </a:extLst>
          </p:cNvPr>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FAQ</a:t>
            </a:r>
          </a:p>
        </p:txBody>
      </p:sp>
      <p:sp>
        <p:nvSpPr>
          <p:cNvPr id="4" name="Title 1">
            <a:extLst>
              <a:ext uri="{FF2B5EF4-FFF2-40B4-BE49-F238E27FC236}">
                <a16:creationId xmlns:a16="http://schemas.microsoft.com/office/drawing/2014/main" id="{0CD59E5D-048E-1040-BF2F-2A95D58DCD8A}"/>
              </a:ext>
            </a:extLst>
          </p:cNvPr>
          <p:cNvSpPr txBox="1">
            <a:spLocks/>
          </p:cNvSpPr>
          <p:nvPr/>
        </p:nvSpPr>
        <p:spPr>
          <a:xfrm>
            <a:off x="450272" y="1695162"/>
            <a:ext cx="8236528"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C1549"/>
                </a:solidFill>
                <a:latin typeface="Arial" panose="020B0604020202020204" pitchFamily="34" charset="0"/>
                <a:cs typeface="Arial" panose="020B0604020202020204" pitchFamily="34" charset="0"/>
              </a:rPr>
              <a:t>I am not sure what subjects to choose.</a:t>
            </a:r>
          </a:p>
        </p:txBody>
      </p:sp>
      <p:sp>
        <p:nvSpPr>
          <p:cNvPr id="5" name="Content Placeholder 2">
            <a:extLst>
              <a:ext uri="{FF2B5EF4-FFF2-40B4-BE49-F238E27FC236}">
                <a16:creationId xmlns:a16="http://schemas.microsoft.com/office/drawing/2014/main" id="{F9753207-EF71-0745-8C26-91E823C04AE4}"/>
              </a:ext>
            </a:extLst>
          </p:cNvPr>
          <p:cNvSpPr txBox="1">
            <a:spLocks/>
          </p:cNvSpPr>
          <p:nvPr/>
        </p:nvSpPr>
        <p:spPr>
          <a:xfrm>
            <a:off x="450272" y="2490644"/>
            <a:ext cx="8111837" cy="3051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1C1549"/>
                </a:solidFill>
              </a:rPr>
              <a:t>Choices of subjects should be dependent on your strengths, and your future academic pathway. (IB, University)</a:t>
            </a:r>
          </a:p>
          <a:p>
            <a:pPr marL="0" indent="0">
              <a:buNone/>
            </a:pPr>
            <a:r>
              <a:rPr lang="en-US" sz="2000" dirty="0">
                <a:solidFill>
                  <a:srgbClr val="1C1549"/>
                </a:solidFill>
              </a:rPr>
              <a:t>If you are keen in sciences, choosing to do two sciences will be recommended.</a:t>
            </a:r>
          </a:p>
          <a:p>
            <a:pPr marL="0" indent="0">
              <a:buNone/>
            </a:pPr>
            <a:r>
              <a:rPr lang="en-US" sz="2000" dirty="0">
                <a:solidFill>
                  <a:srgbClr val="1C1549"/>
                </a:solidFill>
              </a:rPr>
              <a:t>If you are keen in humanities, choosing to do two humanities subjects will be recommended.</a:t>
            </a:r>
          </a:p>
          <a:p>
            <a:pPr marL="0" indent="0">
              <a:buNone/>
            </a:pPr>
            <a:r>
              <a:rPr lang="en-US" sz="2000" dirty="0">
                <a:solidFill>
                  <a:srgbClr val="1C1549"/>
                </a:solidFill>
              </a:rPr>
              <a:t>You should not be selecting subjects based on your friends’ preferences or whoever is your favorite teacher.</a:t>
            </a:r>
          </a:p>
        </p:txBody>
      </p:sp>
      <p:pic>
        <p:nvPicPr>
          <p:cNvPr id="6" name="Picture 5">
            <a:extLst>
              <a:ext uri="{FF2B5EF4-FFF2-40B4-BE49-F238E27FC236}">
                <a16:creationId xmlns:a16="http://schemas.microsoft.com/office/drawing/2014/main" id="{A434FFB4-F39E-FA47-B0FB-EE615C7DCBA3}"/>
              </a:ext>
            </a:extLst>
          </p:cNvPr>
          <p:cNvPicPr>
            <a:picLocks noChangeAspect="1"/>
          </p:cNvPicPr>
          <p:nvPr/>
        </p:nvPicPr>
        <p:blipFill>
          <a:blip r:embed="rId5"/>
          <a:stretch>
            <a:fillRect/>
          </a:stretch>
        </p:blipFill>
        <p:spPr>
          <a:xfrm>
            <a:off x="6949830" y="215061"/>
            <a:ext cx="2194170" cy="1063014"/>
          </a:xfrm>
          <a:prstGeom prst="rect">
            <a:avLst/>
          </a:prstGeom>
        </p:spPr>
      </p:pic>
      <p:pic>
        <p:nvPicPr>
          <p:cNvPr id="2" name="Audio 1">
            <a:hlinkClick r:id="" action="ppaction://media"/>
            <a:extLst>
              <a:ext uri="{FF2B5EF4-FFF2-40B4-BE49-F238E27FC236}">
                <a16:creationId xmlns:a16="http://schemas.microsoft.com/office/drawing/2014/main" id="{08F5DC9E-D4CE-6F49-BD6B-5F8CBC77BE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43057981"/>
      </p:ext>
    </p:extLst>
  </p:cSld>
  <p:clrMapOvr>
    <a:masterClrMapping/>
  </p:clrMapOvr>
  <mc:AlternateContent xmlns:mc="http://schemas.openxmlformats.org/markup-compatibility/2006" xmlns:p14="http://schemas.microsoft.com/office/powerpoint/2010/main">
    <mc:Choice Requires="p14">
      <p:transition spd="slow" p14:dur="2000" advTm="19120"/>
    </mc:Choice>
    <mc:Fallback xmlns="">
      <p:transition spd="slow" advTm="1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6015DB-C5F0-824F-9A1D-998B25790CA9}"/>
              </a:ext>
            </a:extLst>
          </p:cNvPr>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FAQ</a:t>
            </a:r>
          </a:p>
        </p:txBody>
      </p:sp>
      <p:sp>
        <p:nvSpPr>
          <p:cNvPr id="4" name="Title 1">
            <a:extLst>
              <a:ext uri="{FF2B5EF4-FFF2-40B4-BE49-F238E27FC236}">
                <a16:creationId xmlns:a16="http://schemas.microsoft.com/office/drawing/2014/main" id="{0CD59E5D-048E-1040-BF2F-2A95D58DCD8A}"/>
              </a:ext>
            </a:extLst>
          </p:cNvPr>
          <p:cNvSpPr txBox="1">
            <a:spLocks/>
          </p:cNvSpPr>
          <p:nvPr/>
        </p:nvSpPr>
        <p:spPr>
          <a:xfrm>
            <a:off x="450272" y="1695162"/>
            <a:ext cx="8236528"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C1549"/>
                </a:solidFill>
                <a:latin typeface="Arial" panose="020B0604020202020204" pitchFamily="34" charset="0"/>
                <a:cs typeface="Arial" panose="020B0604020202020204" pitchFamily="34" charset="0"/>
              </a:rPr>
              <a:t>What if I am struggling in a subject when I start year 3? What can I do?</a:t>
            </a:r>
          </a:p>
        </p:txBody>
      </p:sp>
      <p:sp>
        <p:nvSpPr>
          <p:cNvPr id="5" name="Content Placeholder 2">
            <a:extLst>
              <a:ext uri="{FF2B5EF4-FFF2-40B4-BE49-F238E27FC236}">
                <a16:creationId xmlns:a16="http://schemas.microsoft.com/office/drawing/2014/main" id="{F9753207-EF71-0745-8C26-91E823C04AE4}"/>
              </a:ext>
            </a:extLst>
          </p:cNvPr>
          <p:cNvSpPr txBox="1">
            <a:spLocks/>
          </p:cNvSpPr>
          <p:nvPr/>
        </p:nvSpPr>
        <p:spPr>
          <a:xfrm>
            <a:off x="450272" y="2753880"/>
            <a:ext cx="8111837" cy="9314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1C1549"/>
                </a:solidFill>
                <a:latin typeface="Arial" panose="020B0604020202020204" pitchFamily="34" charset="0"/>
                <a:cs typeface="Arial" panose="020B0604020202020204" pitchFamily="34" charset="0"/>
              </a:rPr>
              <a:t>It is normal to struggle in the initial few months of Year 3. The move to Year 3 from Year 2 will mean heavier content, more homework and better time management. </a:t>
            </a:r>
          </a:p>
          <a:p>
            <a:pPr marL="0" indent="0">
              <a:buNone/>
            </a:pPr>
            <a:endParaRPr lang="en-US" sz="2000" dirty="0">
              <a:solidFill>
                <a:srgbClr val="1C1549"/>
              </a:solidFill>
              <a:latin typeface="Arial" panose="020B0604020202020204" pitchFamily="34" charset="0"/>
              <a:cs typeface="Arial" panose="020B0604020202020204" pitchFamily="34" charset="0"/>
            </a:endParaRPr>
          </a:p>
          <a:p>
            <a:pPr marL="0" indent="0">
              <a:buNone/>
            </a:pPr>
            <a:r>
              <a:rPr lang="en-US" sz="2000" dirty="0">
                <a:solidFill>
                  <a:srgbClr val="1C1549"/>
                </a:solidFill>
                <a:latin typeface="Arial" panose="020B0604020202020204" pitchFamily="34" charset="0"/>
                <a:cs typeface="Arial" panose="020B0604020202020204" pitchFamily="34" charset="0"/>
              </a:rPr>
              <a:t>It is advisable to speak to your House Tutor or House Master early if you find yourself struggling.</a:t>
            </a:r>
          </a:p>
          <a:p>
            <a:pPr marL="0" indent="0">
              <a:buNone/>
            </a:pPr>
            <a:endParaRPr lang="en-US" sz="2000" dirty="0">
              <a:solidFill>
                <a:srgbClr val="1C1549"/>
              </a:solidFill>
              <a:latin typeface="Arial" panose="020B0604020202020204" pitchFamily="34" charset="0"/>
              <a:cs typeface="Arial" panose="020B0604020202020204" pitchFamily="34" charset="0"/>
            </a:endParaRPr>
          </a:p>
          <a:p>
            <a:pPr marL="0" indent="0">
              <a:buNone/>
            </a:pPr>
            <a:r>
              <a:rPr lang="en-US" sz="2000" dirty="0">
                <a:solidFill>
                  <a:srgbClr val="1C1549"/>
                </a:solidFill>
                <a:latin typeface="Arial" panose="020B0604020202020204" pitchFamily="34" charset="0"/>
                <a:cs typeface="Arial" panose="020B0604020202020204" pitchFamily="34" charset="0"/>
              </a:rPr>
              <a:t>Please approach your subject teachers as well. They will help you to manage your studies through regular support sessions on Tuesdays and Wednesdays.</a:t>
            </a:r>
          </a:p>
        </p:txBody>
      </p:sp>
      <p:pic>
        <p:nvPicPr>
          <p:cNvPr id="6" name="Picture 5">
            <a:extLst>
              <a:ext uri="{FF2B5EF4-FFF2-40B4-BE49-F238E27FC236}">
                <a16:creationId xmlns:a16="http://schemas.microsoft.com/office/drawing/2014/main" id="{D67BAAA0-1192-1742-A93D-07A807CEF4BE}"/>
              </a:ext>
            </a:extLst>
          </p:cNvPr>
          <p:cNvPicPr>
            <a:picLocks noChangeAspect="1"/>
          </p:cNvPicPr>
          <p:nvPr/>
        </p:nvPicPr>
        <p:blipFill>
          <a:blip r:embed="rId5"/>
          <a:stretch>
            <a:fillRect/>
          </a:stretch>
        </p:blipFill>
        <p:spPr>
          <a:xfrm>
            <a:off x="6949830" y="215061"/>
            <a:ext cx="2194170" cy="1063014"/>
          </a:xfrm>
          <a:prstGeom prst="rect">
            <a:avLst/>
          </a:prstGeom>
        </p:spPr>
      </p:pic>
      <p:pic>
        <p:nvPicPr>
          <p:cNvPr id="2" name="Audio 1">
            <a:hlinkClick r:id="" action="ppaction://media"/>
            <a:extLst>
              <a:ext uri="{FF2B5EF4-FFF2-40B4-BE49-F238E27FC236}">
                <a16:creationId xmlns:a16="http://schemas.microsoft.com/office/drawing/2014/main" id="{1D23297C-6198-C54D-AC3F-E4B72B23C4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28156978"/>
      </p:ext>
    </p:extLst>
  </p:cSld>
  <p:clrMapOvr>
    <a:masterClrMapping/>
  </p:clrMapOvr>
  <mc:AlternateContent xmlns:mc="http://schemas.openxmlformats.org/markup-compatibility/2006" xmlns:p14="http://schemas.microsoft.com/office/powerpoint/2010/main">
    <mc:Choice Requires="p14">
      <p:transition spd="slow" p14:dur="2000" advTm="22107"/>
    </mc:Choice>
    <mc:Fallback xmlns="">
      <p:transition spd="slow" advTm="2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Important Dates</a:t>
            </a:r>
          </a:p>
        </p:txBody>
      </p:sp>
      <p:sp>
        <p:nvSpPr>
          <p:cNvPr id="2" name="Rectangle 1"/>
          <p:cNvSpPr/>
          <p:nvPr/>
        </p:nvSpPr>
        <p:spPr>
          <a:xfrm>
            <a:off x="610700" y="2688398"/>
            <a:ext cx="5785558" cy="892552"/>
          </a:xfrm>
          <a:prstGeom prst="rect">
            <a:avLst/>
          </a:prstGeom>
        </p:spPr>
        <p:txBody>
          <a:bodyPr wrap="none">
            <a:spAutoFit/>
          </a:bodyPr>
          <a:lstStyle/>
          <a:p>
            <a:r>
              <a:rPr lang="en-US" sz="2800" b="1" dirty="0">
                <a:solidFill>
                  <a:srgbClr val="1A1549"/>
                </a:solidFill>
                <a:latin typeface="Arial" charset="0"/>
              </a:rPr>
              <a:t>18 September (12:00pm)</a:t>
            </a:r>
          </a:p>
          <a:p>
            <a:r>
              <a:rPr lang="en-US" sz="2400" i="1" dirty="0">
                <a:solidFill>
                  <a:srgbClr val="1A1549"/>
                </a:solidFill>
                <a:latin typeface="Arial" charset="0"/>
              </a:rPr>
              <a:t>Subject options online submission closes</a:t>
            </a:r>
            <a:endParaRPr lang="en-US" sz="2400" i="1" dirty="0"/>
          </a:p>
        </p:txBody>
      </p:sp>
      <p:sp>
        <p:nvSpPr>
          <p:cNvPr id="5" name="Rectangle 4"/>
          <p:cNvSpPr/>
          <p:nvPr/>
        </p:nvSpPr>
        <p:spPr>
          <a:xfrm>
            <a:off x="644362" y="3820401"/>
            <a:ext cx="4926349" cy="1261884"/>
          </a:xfrm>
          <a:prstGeom prst="rect">
            <a:avLst/>
          </a:prstGeom>
        </p:spPr>
        <p:txBody>
          <a:bodyPr wrap="none">
            <a:spAutoFit/>
          </a:bodyPr>
          <a:lstStyle/>
          <a:p>
            <a:r>
              <a:rPr lang="en-US" sz="2800" b="1" dirty="0">
                <a:solidFill>
                  <a:srgbClr val="1A1549"/>
                </a:solidFill>
                <a:latin typeface="Arial" charset="0"/>
              </a:rPr>
              <a:t>11 November</a:t>
            </a:r>
          </a:p>
          <a:p>
            <a:r>
              <a:rPr lang="en-US" sz="2400" i="1" dirty="0">
                <a:solidFill>
                  <a:srgbClr val="1A1549"/>
                </a:solidFill>
                <a:latin typeface="Arial" charset="0"/>
              </a:rPr>
              <a:t>One day option to change subjects</a:t>
            </a:r>
          </a:p>
          <a:p>
            <a:r>
              <a:rPr lang="en-US" sz="2400" i="1" dirty="0">
                <a:solidFill>
                  <a:srgbClr val="1A1549"/>
                </a:solidFill>
                <a:latin typeface="Arial" charset="0"/>
              </a:rPr>
              <a:t>You must go to OB308 before 5pm</a:t>
            </a:r>
            <a:endParaRPr lang="en-US" sz="2400" i="1" dirty="0"/>
          </a:p>
        </p:txBody>
      </p:sp>
      <p:sp>
        <p:nvSpPr>
          <p:cNvPr id="6" name="Rectangle 5"/>
          <p:cNvSpPr/>
          <p:nvPr/>
        </p:nvSpPr>
        <p:spPr>
          <a:xfrm>
            <a:off x="644362" y="5351232"/>
            <a:ext cx="4618572" cy="892552"/>
          </a:xfrm>
          <a:prstGeom prst="rect">
            <a:avLst/>
          </a:prstGeom>
        </p:spPr>
        <p:txBody>
          <a:bodyPr wrap="none">
            <a:spAutoFit/>
          </a:bodyPr>
          <a:lstStyle/>
          <a:p>
            <a:r>
              <a:rPr lang="en-US" sz="2800" b="1" dirty="0">
                <a:solidFill>
                  <a:srgbClr val="1A1549"/>
                </a:solidFill>
                <a:latin typeface="Arial" charset="0"/>
              </a:rPr>
              <a:t>18 November</a:t>
            </a:r>
          </a:p>
          <a:p>
            <a:r>
              <a:rPr lang="en-US" sz="2400" i="1" dirty="0">
                <a:solidFill>
                  <a:srgbClr val="1A1549"/>
                </a:solidFill>
                <a:latin typeface="Arial" charset="0"/>
              </a:rPr>
              <a:t>Receipt of 2020 subject choices </a:t>
            </a:r>
            <a:endParaRPr lang="en-US" sz="2400" i="1" dirty="0"/>
          </a:p>
        </p:txBody>
      </p:sp>
      <p:sp>
        <p:nvSpPr>
          <p:cNvPr id="7" name="Rectangle 6">
            <a:extLst>
              <a:ext uri="{FF2B5EF4-FFF2-40B4-BE49-F238E27FC236}">
                <a16:creationId xmlns:a16="http://schemas.microsoft.com/office/drawing/2014/main" id="{E4A6FEE6-7EA1-434D-84DB-152E7CB7A89B}"/>
              </a:ext>
            </a:extLst>
          </p:cNvPr>
          <p:cNvSpPr/>
          <p:nvPr/>
        </p:nvSpPr>
        <p:spPr>
          <a:xfrm>
            <a:off x="644362" y="1551941"/>
            <a:ext cx="5751896" cy="892552"/>
          </a:xfrm>
          <a:prstGeom prst="rect">
            <a:avLst/>
          </a:prstGeom>
        </p:spPr>
        <p:txBody>
          <a:bodyPr wrap="none">
            <a:spAutoFit/>
          </a:bodyPr>
          <a:lstStyle/>
          <a:p>
            <a:r>
              <a:rPr lang="en-US" sz="2800" b="1" dirty="0">
                <a:solidFill>
                  <a:srgbClr val="1A1549"/>
                </a:solidFill>
                <a:latin typeface="Arial" charset="0"/>
              </a:rPr>
              <a:t>12 August</a:t>
            </a:r>
          </a:p>
          <a:p>
            <a:r>
              <a:rPr lang="en-US" sz="2400" i="1" dirty="0">
                <a:solidFill>
                  <a:srgbClr val="1A1549"/>
                </a:solidFill>
                <a:latin typeface="Arial" charset="0"/>
              </a:rPr>
              <a:t>Subject options online submission opens</a:t>
            </a:r>
            <a:endParaRPr lang="en-US" sz="2400" i="1" dirty="0"/>
          </a:p>
        </p:txBody>
      </p:sp>
      <p:pic>
        <p:nvPicPr>
          <p:cNvPr id="3" name="Audio 2">
            <a:hlinkClick r:id="" action="ppaction://media"/>
            <a:extLst>
              <a:ext uri="{FF2B5EF4-FFF2-40B4-BE49-F238E27FC236}">
                <a16:creationId xmlns:a16="http://schemas.microsoft.com/office/drawing/2014/main" id="{8171FDC6-598C-D641-B935-7A644FC8E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22511292"/>
      </p:ext>
    </p:extLst>
  </p:cSld>
  <p:clrMapOvr>
    <a:masterClrMapping/>
  </p:clrMapOvr>
  <mc:AlternateContent xmlns:mc="http://schemas.openxmlformats.org/markup-compatibility/2006" xmlns:p14="http://schemas.microsoft.com/office/powerpoint/2010/main">
    <mc:Choice Requires="p14">
      <p:transition spd="slow" p14:dur="2000" advTm="58870"/>
    </mc:Choice>
    <mc:Fallback xmlns="">
      <p:transition spd="slow" advTm="5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1448" y="407144"/>
            <a:ext cx="6980054" cy="646331"/>
          </a:xfrm>
          <a:prstGeom prst="rect">
            <a:avLst/>
          </a:prstGeom>
          <a:noFill/>
        </p:spPr>
        <p:txBody>
          <a:bodyPr wrap="square" rtlCol="0">
            <a:spAutoFit/>
          </a:bodyPr>
          <a:lstStyle/>
          <a:p>
            <a:pPr algn="r"/>
            <a:r>
              <a:rPr lang="en-US" sz="3600" dirty="0">
                <a:solidFill>
                  <a:srgbClr val="251A6C"/>
                </a:solidFill>
                <a:latin typeface="Tahoma" panose="020B0604030504040204" pitchFamily="34" charset="0"/>
                <a:ea typeface="Tahoma" panose="020B0604030504040204" pitchFamily="34" charset="0"/>
                <a:cs typeface="Tahoma" panose="020B0604030504040204" pitchFamily="34" charset="0"/>
              </a:rPr>
              <a:t>Further Questions</a:t>
            </a:r>
            <a:endPar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https://community.uservoice.com/wp-content/uploads/benefits-of-effective-questions-800x448-300x1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444" y="1275312"/>
            <a:ext cx="4889111" cy="27379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452665-E191-0046-ADEE-496CA62E63A7}"/>
              </a:ext>
            </a:extLst>
          </p:cNvPr>
          <p:cNvSpPr/>
          <p:nvPr/>
        </p:nvSpPr>
        <p:spPr>
          <a:xfrm>
            <a:off x="412954" y="4419531"/>
            <a:ext cx="8517708" cy="2031325"/>
          </a:xfrm>
          <a:prstGeom prst="rect">
            <a:avLst/>
          </a:prstGeom>
        </p:spPr>
        <p:txBody>
          <a:bodyPr wrap="square">
            <a:spAutoFit/>
          </a:bodyPr>
          <a:lstStyle/>
          <a:p>
            <a:pPr algn="ctr"/>
            <a:r>
              <a:rPr lang="en-US" dirty="0">
                <a:solidFill>
                  <a:srgbClr val="1A1549"/>
                </a:solidFill>
                <a:latin typeface="Arial" charset="0"/>
              </a:rPr>
              <a:t>General Questions: </a:t>
            </a:r>
            <a:r>
              <a:rPr lang="en-US" dirty="0">
                <a:solidFill>
                  <a:srgbClr val="1A1549"/>
                </a:solidFill>
                <a:latin typeface="Arial" charset="0"/>
                <a:hlinkClick r:id="rId6"/>
              </a:rPr>
              <a:t>gavin.kinch@acsinternational.edu.sg</a:t>
            </a:r>
            <a:endParaRPr lang="en-US" dirty="0">
              <a:solidFill>
                <a:srgbClr val="1A1549"/>
              </a:solidFill>
              <a:latin typeface="Arial" charset="0"/>
            </a:endParaRPr>
          </a:p>
          <a:p>
            <a:pPr algn="ctr"/>
            <a:endParaRPr lang="en-US" i="1" dirty="0">
              <a:solidFill>
                <a:srgbClr val="1A1549"/>
              </a:solidFill>
              <a:latin typeface="Arial" charset="0"/>
            </a:endParaRPr>
          </a:p>
          <a:p>
            <a:pPr algn="ctr"/>
            <a:r>
              <a:rPr lang="en-US" dirty="0">
                <a:solidFill>
                  <a:srgbClr val="1A1549"/>
                </a:solidFill>
                <a:latin typeface="Arial" charset="0"/>
              </a:rPr>
              <a:t>Language Questions: </a:t>
            </a:r>
            <a:r>
              <a:rPr lang="en-US" dirty="0">
                <a:solidFill>
                  <a:srgbClr val="1A1549"/>
                </a:solidFill>
                <a:latin typeface="Arial" charset="0"/>
                <a:hlinkClick r:id="rId7"/>
              </a:rPr>
              <a:t>lengkhim.koh@acsinternational.edu.sg</a:t>
            </a:r>
            <a:endParaRPr lang="en-US" dirty="0">
              <a:solidFill>
                <a:srgbClr val="1A1549"/>
              </a:solidFill>
              <a:latin typeface="Arial" charset="0"/>
            </a:endParaRPr>
          </a:p>
          <a:p>
            <a:pPr algn="ctr"/>
            <a:endParaRPr lang="en-US" dirty="0">
              <a:solidFill>
                <a:srgbClr val="1A1549"/>
              </a:solidFill>
              <a:latin typeface="Arial" charset="0"/>
            </a:endParaRPr>
          </a:p>
          <a:p>
            <a:pPr algn="ctr"/>
            <a:r>
              <a:rPr lang="en-US" dirty="0">
                <a:solidFill>
                  <a:srgbClr val="1A1549"/>
                </a:solidFill>
                <a:latin typeface="Arial" charset="0"/>
              </a:rPr>
              <a:t>Technical (Firefly) Questions: </a:t>
            </a:r>
            <a:r>
              <a:rPr lang="en-US" dirty="0">
                <a:solidFill>
                  <a:srgbClr val="1A1549"/>
                </a:solidFill>
                <a:latin typeface="Arial" charset="0"/>
                <a:hlinkClick r:id="rId8"/>
              </a:rPr>
              <a:t>choongkiat.chia@acsinternational.edu.sg</a:t>
            </a:r>
            <a:endParaRPr lang="en-US" dirty="0">
              <a:solidFill>
                <a:srgbClr val="1A1549"/>
              </a:solidFill>
              <a:latin typeface="Arial" charset="0"/>
            </a:endParaRPr>
          </a:p>
          <a:p>
            <a:pPr algn="ctr"/>
            <a:endParaRPr lang="en-US" dirty="0">
              <a:solidFill>
                <a:srgbClr val="1A1549"/>
              </a:solidFill>
              <a:latin typeface="Arial" charset="0"/>
            </a:endParaRPr>
          </a:p>
          <a:p>
            <a:pPr algn="ctr"/>
            <a:r>
              <a:rPr lang="en-US" i="1" dirty="0">
                <a:solidFill>
                  <a:srgbClr val="1A1549"/>
                </a:solidFill>
                <a:latin typeface="Arial" charset="0"/>
              </a:rPr>
              <a:t> </a:t>
            </a:r>
            <a:endParaRPr lang="en-US" dirty="0"/>
          </a:p>
        </p:txBody>
      </p:sp>
      <p:pic>
        <p:nvPicPr>
          <p:cNvPr id="3" name="Audio 2">
            <a:hlinkClick r:id="" action="ppaction://media"/>
            <a:extLst>
              <a:ext uri="{FF2B5EF4-FFF2-40B4-BE49-F238E27FC236}">
                <a16:creationId xmlns:a16="http://schemas.microsoft.com/office/drawing/2014/main" id="{F6CADF6F-BD25-454F-80C2-861A10B884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24252766"/>
      </p:ext>
    </p:extLst>
  </p:cSld>
  <p:clrMapOvr>
    <a:masterClrMapping/>
  </p:clrMapOvr>
  <mc:AlternateContent xmlns:mc="http://schemas.openxmlformats.org/markup-compatibility/2006" xmlns:p14="http://schemas.microsoft.com/office/powerpoint/2010/main">
    <mc:Choice Requires="p14">
      <p:transition spd="slow" p14:dur="2000" advTm="24717"/>
    </mc:Choice>
    <mc:Fallback xmlns="">
      <p:transition spd="slow" advTm="2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952"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 Subjects</a:t>
            </a:r>
          </a:p>
        </p:txBody>
      </p:sp>
      <p:graphicFrame>
        <p:nvGraphicFramePr>
          <p:cNvPr id="5" name="Table 4"/>
          <p:cNvGraphicFramePr>
            <a:graphicFrameLocks noGrp="1"/>
          </p:cNvGraphicFramePr>
          <p:nvPr>
            <p:extLst>
              <p:ext uri="{D42A27DB-BD31-4B8C-83A1-F6EECF244321}">
                <p14:modId xmlns:p14="http://schemas.microsoft.com/office/powerpoint/2010/main" val="155244"/>
              </p:ext>
            </p:extLst>
          </p:nvPr>
        </p:nvGraphicFramePr>
        <p:xfrm>
          <a:off x="622821" y="1872993"/>
          <a:ext cx="7965368" cy="3766553"/>
        </p:xfrm>
        <a:graphic>
          <a:graphicData uri="http://schemas.openxmlformats.org/drawingml/2006/table">
            <a:tbl>
              <a:tblPr firstRow="1" bandRow="1">
                <a:tableStyleId>{5C22544A-7EE6-4342-B048-85BDC9FD1C3A}</a:tableStyleId>
              </a:tblPr>
              <a:tblGrid>
                <a:gridCol w="1663179">
                  <a:extLst>
                    <a:ext uri="{9D8B030D-6E8A-4147-A177-3AD203B41FA5}">
                      <a16:colId xmlns:a16="http://schemas.microsoft.com/office/drawing/2014/main" val="20000"/>
                    </a:ext>
                  </a:extLst>
                </a:gridCol>
                <a:gridCol w="1568824">
                  <a:extLst>
                    <a:ext uri="{9D8B030D-6E8A-4147-A177-3AD203B41FA5}">
                      <a16:colId xmlns:a16="http://schemas.microsoft.com/office/drawing/2014/main" val="20001"/>
                    </a:ext>
                  </a:extLst>
                </a:gridCol>
                <a:gridCol w="1488141">
                  <a:extLst>
                    <a:ext uri="{9D8B030D-6E8A-4147-A177-3AD203B41FA5}">
                      <a16:colId xmlns:a16="http://schemas.microsoft.com/office/drawing/2014/main" val="20002"/>
                    </a:ext>
                  </a:extLst>
                </a:gridCol>
                <a:gridCol w="1766047">
                  <a:extLst>
                    <a:ext uri="{9D8B030D-6E8A-4147-A177-3AD203B41FA5}">
                      <a16:colId xmlns:a16="http://schemas.microsoft.com/office/drawing/2014/main" val="20003"/>
                    </a:ext>
                  </a:extLst>
                </a:gridCol>
                <a:gridCol w="1479177">
                  <a:extLst>
                    <a:ext uri="{9D8B030D-6E8A-4147-A177-3AD203B41FA5}">
                      <a16:colId xmlns:a16="http://schemas.microsoft.com/office/drawing/2014/main" val="20004"/>
                    </a:ext>
                  </a:extLst>
                </a:gridCol>
              </a:tblGrid>
              <a:tr h="664735">
                <a:tc>
                  <a:txBody>
                    <a:bodyPr/>
                    <a:lstStyle/>
                    <a:p>
                      <a:pPr algn="ctr"/>
                      <a:r>
                        <a:rPr lang="en-US" sz="1600" b="1" dirty="0"/>
                        <a:t>Compulsory Humanities</a:t>
                      </a:r>
                    </a:p>
                  </a:txBody>
                  <a:tcPr anchor="ctr"/>
                </a:tc>
                <a:tc>
                  <a:txBody>
                    <a:bodyPr/>
                    <a:lstStyle/>
                    <a:p>
                      <a:pPr algn="ctr"/>
                      <a:r>
                        <a:rPr lang="en-US" sz="1600" b="1" dirty="0"/>
                        <a:t>Compulsory Science</a:t>
                      </a:r>
                    </a:p>
                  </a:txBody>
                  <a:tcPr anchor="ctr"/>
                </a:tc>
                <a:tc>
                  <a:txBody>
                    <a:bodyPr/>
                    <a:lstStyle/>
                    <a:p>
                      <a:pPr algn="ctr"/>
                      <a:r>
                        <a:rPr lang="en-US" sz="1600" b="1" dirty="0"/>
                        <a:t>Option</a:t>
                      </a:r>
                    </a:p>
                    <a:p>
                      <a:pPr algn="ctr"/>
                      <a:r>
                        <a:rPr lang="en-US" sz="1600" b="1" dirty="0"/>
                        <a:t>Subject </a:t>
                      </a:r>
                      <a:r>
                        <a:rPr lang="en-US" sz="1600" b="1" baseline="0" dirty="0"/>
                        <a:t>1</a:t>
                      </a:r>
                      <a:endParaRPr lang="en-US" sz="1600" b="1" dirty="0"/>
                    </a:p>
                  </a:txBody>
                  <a:tcPr anchor="ctr"/>
                </a:tc>
                <a:tc>
                  <a:txBody>
                    <a:bodyPr/>
                    <a:lstStyle/>
                    <a:p>
                      <a:pPr algn="ctr"/>
                      <a:r>
                        <a:rPr lang="en-US" sz="1600" b="1" dirty="0"/>
                        <a:t>Option </a:t>
                      </a:r>
                    </a:p>
                    <a:p>
                      <a:pPr algn="ctr"/>
                      <a:r>
                        <a:rPr lang="en-US" sz="1600" b="1" dirty="0"/>
                        <a:t>Subject 2</a:t>
                      </a:r>
                    </a:p>
                  </a:txBody>
                  <a:tcPr anchor="ctr"/>
                </a:tc>
                <a:tc>
                  <a:txBody>
                    <a:bodyPr/>
                    <a:lstStyle/>
                    <a:p>
                      <a:pPr algn="ctr"/>
                      <a:r>
                        <a:rPr lang="en-US" sz="1600" b="1" dirty="0"/>
                        <a:t>Option</a:t>
                      </a:r>
                    </a:p>
                    <a:p>
                      <a:pPr algn="ctr"/>
                      <a:r>
                        <a:rPr lang="en-US" sz="1600" b="1" dirty="0"/>
                        <a:t>Subject 3</a:t>
                      </a:r>
                    </a:p>
                  </a:txBody>
                  <a:tcPr anchor="ctr"/>
                </a:tc>
                <a:extLst>
                  <a:ext uri="{0D108BD9-81ED-4DB2-BD59-A6C34878D82A}">
                    <a16:rowId xmlns:a16="http://schemas.microsoft.com/office/drawing/2014/main" val="10000"/>
                  </a:ext>
                </a:extLst>
              </a:tr>
              <a:tr h="429144">
                <a:tc>
                  <a:txBody>
                    <a:bodyPr/>
                    <a:lstStyle/>
                    <a:p>
                      <a:pPr algn="ctr"/>
                      <a:r>
                        <a:rPr lang="en-US" sz="1400" dirty="0">
                          <a:solidFill>
                            <a:srgbClr val="251A6C"/>
                          </a:solidFill>
                        </a:rPr>
                        <a:t>History</a:t>
                      </a:r>
                    </a:p>
                  </a:txBody>
                  <a:tcPr/>
                </a:tc>
                <a:tc>
                  <a:txBody>
                    <a:bodyPr/>
                    <a:lstStyle/>
                    <a:p>
                      <a:pPr algn="ctr"/>
                      <a:r>
                        <a:rPr lang="en-US" sz="1400" dirty="0">
                          <a:solidFill>
                            <a:srgbClr val="251A6C"/>
                          </a:solidFill>
                        </a:rPr>
                        <a:t>Biology</a:t>
                      </a:r>
                    </a:p>
                  </a:txBody>
                  <a:tcPr/>
                </a:tc>
                <a:tc>
                  <a:txBody>
                    <a:bodyPr/>
                    <a:lstStyle/>
                    <a:p>
                      <a:pPr algn="ctr"/>
                      <a:r>
                        <a:rPr lang="en-US" sz="1400" dirty="0">
                          <a:solidFill>
                            <a:srgbClr val="251A6C"/>
                          </a:solidFill>
                        </a:rPr>
                        <a:t>Biology</a:t>
                      </a:r>
                    </a:p>
                  </a:txBody>
                  <a:tcPr/>
                </a:tc>
                <a:tc>
                  <a:txBody>
                    <a:bodyPr/>
                    <a:lstStyle/>
                    <a:p>
                      <a:pPr algn="ctr"/>
                      <a:r>
                        <a:rPr lang="en-US" sz="1400" dirty="0">
                          <a:solidFill>
                            <a:srgbClr val="251A6C"/>
                          </a:solidFill>
                        </a:rPr>
                        <a:t>Business Studies</a:t>
                      </a:r>
                    </a:p>
                  </a:txBody>
                  <a:tcPr/>
                </a:tc>
                <a:tc>
                  <a:txBody>
                    <a:bodyPr/>
                    <a:lstStyle/>
                    <a:p>
                      <a:pPr algn="ctr"/>
                      <a:r>
                        <a:rPr lang="en-US" sz="1400" b="1" i="1" dirty="0">
                          <a:solidFill>
                            <a:srgbClr val="251A6C"/>
                          </a:solidFill>
                        </a:rPr>
                        <a:t>Biology*</a:t>
                      </a:r>
                    </a:p>
                  </a:txBody>
                  <a:tcPr/>
                </a:tc>
                <a:extLst>
                  <a:ext uri="{0D108BD9-81ED-4DB2-BD59-A6C34878D82A}">
                    <a16:rowId xmlns:a16="http://schemas.microsoft.com/office/drawing/2014/main" val="10001"/>
                  </a:ext>
                </a:extLst>
              </a:tr>
              <a:tr h="375720">
                <a:tc>
                  <a:txBody>
                    <a:bodyPr/>
                    <a:lstStyle/>
                    <a:p>
                      <a:pPr algn="ctr"/>
                      <a:r>
                        <a:rPr lang="en-US" sz="1400" dirty="0">
                          <a:solidFill>
                            <a:srgbClr val="251A6C"/>
                          </a:solidFill>
                        </a:rPr>
                        <a:t>Geography</a:t>
                      </a:r>
                    </a:p>
                  </a:txBody>
                  <a:tcPr/>
                </a:tc>
                <a:tc>
                  <a:txBody>
                    <a:bodyPr/>
                    <a:lstStyle/>
                    <a:p>
                      <a:pPr algn="ctr"/>
                      <a:r>
                        <a:rPr lang="en-US" sz="1400" dirty="0">
                          <a:solidFill>
                            <a:srgbClr val="251A6C"/>
                          </a:solidFill>
                        </a:rPr>
                        <a:t>Chemistry</a:t>
                      </a:r>
                    </a:p>
                  </a:txBody>
                  <a:tcPr/>
                </a:tc>
                <a:tc>
                  <a:txBody>
                    <a:bodyPr/>
                    <a:lstStyle/>
                    <a:p>
                      <a:pPr algn="ctr"/>
                      <a:r>
                        <a:rPr lang="en-US" sz="1400" dirty="0">
                          <a:solidFill>
                            <a:srgbClr val="251A6C"/>
                          </a:solidFill>
                        </a:rPr>
                        <a:t>Chemistry</a:t>
                      </a:r>
                    </a:p>
                  </a:txBody>
                  <a:tcPr/>
                </a:tc>
                <a:tc>
                  <a:txBody>
                    <a:bodyPr/>
                    <a:lstStyle/>
                    <a:p>
                      <a:pPr algn="ctr"/>
                      <a:r>
                        <a:rPr lang="en-US" sz="1400" dirty="0">
                          <a:solidFill>
                            <a:srgbClr val="251A6C"/>
                          </a:solidFill>
                        </a:rPr>
                        <a:t>Economics</a:t>
                      </a:r>
                    </a:p>
                  </a:txBody>
                  <a:tcPr/>
                </a:tc>
                <a:tc>
                  <a:txBody>
                    <a:bodyPr/>
                    <a:lstStyle/>
                    <a:p>
                      <a:pPr algn="ctr"/>
                      <a:r>
                        <a:rPr lang="en-US" sz="1400" dirty="0">
                          <a:solidFill>
                            <a:srgbClr val="251A6C"/>
                          </a:solidFill>
                        </a:rPr>
                        <a:t>A Mathematics</a:t>
                      </a:r>
                    </a:p>
                  </a:txBody>
                  <a:tcPr/>
                </a:tc>
                <a:extLst>
                  <a:ext uri="{0D108BD9-81ED-4DB2-BD59-A6C34878D82A}">
                    <a16:rowId xmlns:a16="http://schemas.microsoft.com/office/drawing/2014/main" val="10002"/>
                  </a:ext>
                </a:extLst>
              </a:tr>
              <a:tr h="419549">
                <a:tc>
                  <a:txBody>
                    <a:bodyPr/>
                    <a:lstStyle/>
                    <a:p>
                      <a:pPr algn="ctr"/>
                      <a:r>
                        <a:rPr lang="en-US" sz="1400" dirty="0">
                          <a:solidFill>
                            <a:srgbClr val="251A6C"/>
                          </a:solidFill>
                        </a:rPr>
                        <a:t>Business</a:t>
                      </a:r>
                      <a:r>
                        <a:rPr lang="en-US" sz="1400" baseline="0" dirty="0">
                          <a:solidFill>
                            <a:srgbClr val="251A6C"/>
                          </a:solidFill>
                        </a:rPr>
                        <a:t> Studies</a:t>
                      </a:r>
                      <a:endParaRPr lang="en-US" sz="1400" dirty="0">
                        <a:solidFill>
                          <a:srgbClr val="251A6C"/>
                        </a:solidFill>
                      </a:endParaRPr>
                    </a:p>
                  </a:txBody>
                  <a:tcPr/>
                </a:tc>
                <a:tc>
                  <a:txBody>
                    <a:bodyPr/>
                    <a:lstStyle/>
                    <a:p>
                      <a:pPr algn="ctr"/>
                      <a:r>
                        <a:rPr lang="en-US" sz="1400" dirty="0">
                          <a:solidFill>
                            <a:srgbClr val="251A6C"/>
                          </a:solidFill>
                        </a:rPr>
                        <a:t>Physics</a:t>
                      </a:r>
                    </a:p>
                  </a:txBody>
                  <a:tcPr/>
                </a:tc>
                <a:tc>
                  <a:txBody>
                    <a:bodyPr/>
                    <a:lstStyle/>
                    <a:p>
                      <a:pPr algn="ctr"/>
                      <a:r>
                        <a:rPr lang="en-US" sz="1400" dirty="0">
                          <a:solidFill>
                            <a:srgbClr val="251A6C"/>
                          </a:solidFill>
                        </a:rPr>
                        <a:t>Physics</a:t>
                      </a:r>
                    </a:p>
                  </a:txBody>
                  <a:tcPr/>
                </a:tc>
                <a:tc>
                  <a:txBody>
                    <a:bodyPr/>
                    <a:lstStyle/>
                    <a:p>
                      <a:pPr algn="ctr"/>
                      <a:r>
                        <a:rPr lang="en-US" sz="1400" dirty="0">
                          <a:solidFill>
                            <a:srgbClr val="251A6C"/>
                          </a:solidFill>
                        </a:rPr>
                        <a:t>A Mathematics</a:t>
                      </a:r>
                    </a:p>
                  </a:txBody>
                  <a:tcPr/>
                </a:tc>
                <a:tc>
                  <a:txBody>
                    <a:bodyPr/>
                    <a:lstStyle/>
                    <a:p>
                      <a:pPr algn="ctr"/>
                      <a:r>
                        <a:rPr lang="en-US" sz="1400" dirty="0">
                          <a:solidFill>
                            <a:srgbClr val="251A6C"/>
                          </a:solidFill>
                        </a:rPr>
                        <a:t>Music</a:t>
                      </a:r>
                    </a:p>
                  </a:txBody>
                  <a:tcPr/>
                </a:tc>
                <a:extLst>
                  <a:ext uri="{0D108BD9-81ED-4DB2-BD59-A6C34878D82A}">
                    <a16:rowId xmlns:a16="http://schemas.microsoft.com/office/drawing/2014/main" val="10003"/>
                  </a:ext>
                </a:extLst>
              </a:tr>
              <a:tr h="361624">
                <a:tc>
                  <a:txBody>
                    <a:bodyPr/>
                    <a:lstStyle/>
                    <a:p>
                      <a:pPr algn="ctr"/>
                      <a:r>
                        <a:rPr lang="en-US" sz="1400" dirty="0">
                          <a:solidFill>
                            <a:srgbClr val="251A6C"/>
                          </a:solidFill>
                        </a:rPr>
                        <a:t>Economics</a:t>
                      </a:r>
                    </a:p>
                  </a:txBody>
                  <a:tcPr/>
                </a:tc>
                <a:tc>
                  <a:txBody>
                    <a:bodyPr/>
                    <a:lstStyle/>
                    <a:p>
                      <a:pPr algn="ctr"/>
                      <a:endParaRPr lang="en-US" sz="1400" dirty="0">
                        <a:solidFill>
                          <a:srgbClr val="251A6C"/>
                        </a:solidFill>
                      </a:endParaRPr>
                    </a:p>
                  </a:txBody>
                  <a:tcPr/>
                </a:tc>
                <a:tc>
                  <a:txBody>
                    <a:bodyPr/>
                    <a:lstStyle/>
                    <a:p>
                      <a:pPr algn="ctr"/>
                      <a:r>
                        <a:rPr lang="en-US" sz="1400" dirty="0">
                          <a:solidFill>
                            <a:srgbClr val="251A6C"/>
                          </a:solidFill>
                        </a:rPr>
                        <a:t>Spanish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251A6C"/>
                          </a:solidFill>
                        </a:rPr>
                        <a:t>Global Perspectives</a:t>
                      </a:r>
                    </a:p>
                  </a:txBody>
                  <a:tcPr/>
                </a:tc>
                <a:tc>
                  <a:txBody>
                    <a:bodyPr/>
                    <a:lstStyle/>
                    <a:p>
                      <a:pPr algn="ctr"/>
                      <a:r>
                        <a:rPr lang="en-US" sz="1400" dirty="0">
                          <a:solidFill>
                            <a:srgbClr val="251A6C"/>
                          </a:solidFill>
                        </a:rPr>
                        <a:t>Art</a:t>
                      </a:r>
                    </a:p>
                  </a:txBody>
                  <a:tcPr/>
                </a:tc>
                <a:extLst>
                  <a:ext uri="{0D108BD9-81ED-4DB2-BD59-A6C34878D82A}">
                    <a16:rowId xmlns:a16="http://schemas.microsoft.com/office/drawing/2014/main" val="10004"/>
                  </a:ext>
                </a:extLst>
              </a:tr>
              <a:tr h="388621">
                <a:tc>
                  <a:txBody>
                    <a:bodyPr/>
                    <a:lstStyle/>
                    <a:p>
                      <a:pPr algn="ctr"/>
                      <a:r>
                        <a:rPr lang="en-US" sz="1400" dirty="0">
                          <a:solidFill>
                            <a:srgbClr val="251A6C"/>
                          </a:solidFill>
                        </a:rPr>
                        <a:t>Global Perspectives</a:t>
                      </a:r>
                    </a:p>
                  </a:txBody>
                  <a:tcPr/>
                </a:tc>
                <a:tc>
                  <a:txBody>
                    <a:bodyPr/>
                    <a:lstStyle/>
                    <a:p>
                      <a:pPr algn="ctr"/>
                      <a:endParaRPr lang="en-US" sz="1400" dirty="0">
                        <a:solidFill>
                          <a:srgbClr val="251A6C"/>
                        </a:solidFill>
                      </a:endParaRPr>
                    </a:p>
                  </a:txBody>
                  <a:tcPr/>
                </a:tc>
                <a:tc>
                  <a:txBody>
                    <a:bodyPr/>
                    <a:lstStyle/>
                    <a:p>
                      <a:pPr algn="ctr"/>
                      <a:r>
                        <a:rPr lang="en-US" sz="1400" dirty="0">
                          <a:solidFill>
                            <a:srgbClr val="251A6C"/>
                          </a:solidFill>
                        </a:rPr>
                        <a:t>Geography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251A6C"/>
                        </a:solidFill>
                      </a:endParaRPr>
                    </a:p>
                  </a:txBody>
                  <a:tcPr/>
                </a:tc>
                <a:tc>
                  <a:txBody>
                    <a:bodyPr/>
                    <a:lstStyle/>
                    <a:p>
                      <a:pPr algn="ctr"/>
                      <a:r>
                        <a:rPr lang="en-US" sz="1400" dirty="0">
                          <a:solidFill>
                            <a:srgbClr val="251A6C"/>
                          </a:solidFill>
                        </a:rPr>
                        <a:t>Drama</a:t>
                      </a:r>
                    </a:p>
                  </a:txBody>
                  <a:tcPr/>
                </a:tc>
                <a:extLst>
                  <a:ext uri="{0D108BD9-81ED-4DB2-BD59-A6C34878D82A}">
                    <a16:rowId xmlns:a16="http://schemas.microsoft.com/office/drawing/2014/main" val="10005"/>
                  </a:ext>
                </a:extLst>
              </a:tr>
              <a:tr h="375720">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tc>
                  <a:txBody>
                    <a:bodyPr/>
                    <a:lstStyle/>
                    <a:p>
                      <a:pPr algn="ctr"/>
                      <a:r>
                        <a:rPr lang="en-US" sz="1400" dirty="0">
                          <a:solidFill>
                            <a:srgbClr val="251A6C"/>
                          </a:solidFill>
                        </a:rPr>
                        <a:t>Literature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rgbClr val="251A6C"/>
                        </a:solidFill>
                      </a:endParaRPr>
                    </a:p>
                  </a:txBody>
                  <a:tcPr/>
                </a:tc>
                <a:tc>
                  <a:txBody>
                    <a:bodyPr/>
                    <a:lstStyle/>
                    <a:p>
                      <a:pPr algn="ctr"/>
                      <a:r>
                        <a:rPr lang="en-US" sz="1400" dirty="0">
                          <a:solidFill>
                            <a:srgbClr val="251A6C"/>
                          </a:solidFill>
                        </a:rPr>
                        <a:t>IGCSE PE</a:t>
                      </a:r>
                    </a:p>
                  </a:txBody>
                  <a:tcPr/>
                </a:tc>
                <a:extLst>
                  <a:ext uri="{0D108BD9-81ED-4DB2-BD59-A6C34878D82A}">
                    <a16:rowId xmlns:a16="http://schemas.microsoft.com/office/drawing/2014/main" val="10006"/>
                  </a:ext>
                </a:extLst>
              </a:tr>
              <a:tr h="375720">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tc>
                  <a:txBody>
                    <a:bodyPr/>
                    <a:lstStyle/>
                    <a:p>
                      <a:pPr algn="ctr"/>
                      <a:r>
                        <a:rPr lang="en-US" sz="1400" dirty="0">
                          <a:solidFill>
                            <a:srgbClr val="251A6C"/>
                          </a:solidFill>
                        </a:rPr>
                        <a:t>Literature</a:t>
                      </a:r>
                    </a:p>
                  </a:txBody>
                  <a:tcPr/>
                </a:tc>
                <a:extLst>
                  <a:ext uri="{0D108BD9-81ED-4DB2-BD59-A6C34878D82A}">
                    <a16:rowId xmlns:a16="http://schemas.microsoft.com/office/drawing/2014/main" val="10007"/>
                  </a:ext>
                </a:extLst>
              </a:tr>
              <a:tr h="375720">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tc>
                  <a:txBody>
                    <a:bodyPr/>
                    <a:lstStyle/>
                    <a:p>
                      <a:pPr algn="ctr"/>
                      <a:endParaRPr lang="en-US" sz="1400" dirty="0">
                        <a:solidFill>
                          <a:srgbClr val="251A6C"/>
                        </a:solidFill>
                      </a:endParaRPr>
                    </a:p>
                  </a:txBody>
                  <a:tcPr/>
                </a:tc>
                <a:extLst>
                  <a:ext uri="{0D108BD9-81ED-4DB2-BD59-A6C34878D82A}">
                    <a16:rowId xmlns:a16="http://schemas.microsoft.com/office/drawing/2014/main" val="10008"/>
                  </a:ext>
                </a:extLst>
              </a:tr>
            </a:tbl>
          </a:graphicData>
        </a:graphic>
      </p:graphicFrame>
      <p:sp>
        <p:nvSpPr>
          <p:cNvPr id="2" name="Rectangle 1">
            <a:extLst>
              <a:ext uri="{FF2B5EF4-FFF2-40B4-BE49-F238E27FC236}">
                <a16:creationId xmlns:a16="http://schemas.microsoft.com/office/drawing/2014/main" id="{D70D6F4C-2B00-0C4E-98CE-90F98AD333D5}"/>
              </a:ext>
            </a:extLst>
          </p:cNvPr>
          <p:cNvSpPr/>
          <p:nvPr/>
        </p:nvSpPr>
        <p:spPr>
          <a:xfrm>
            <a:off x="3694077" y="5851732"/>
            <a:ext cx="5281510" cy="369332"/>
          </a:xfrm>
          <a:prstGeom prst="rect">
            <a:avLst/>
          </a:prstGeom>
        </p:spPr>
        <p:txBody>
          <a:bodyPr wrap="none">
            <a:spAutoFit/>
          </a:bodyPr>
          <a:lstStyle/>
          <a:p>
            <a:r>
              <a:rPr lang="en-US" i="1" dirty="0">
                <a:solidFill>
                  <a:srgbClr val="251A6C"/>
                </a:solidFill>
              </a:rPr>
              <a:t>*Triple Science students must pick Biology in Subject 3</a:t>
            </a:r>
            <a:endParaRPr lang="en-US" i="1" dirty="0"/>
          </a:p>
        </p:txBody>
      </p:sp>
      <p:pic>
        <p:nvPicPr>
          <p:cNvPr id="3" name="Audio 2">
            <a:hlinkClick r:id="" action="ppaction://media"/>
            <a:extLst>
              <a:ext uri="{FF2B5EF4-FFF2-40B4-BE49-F238E27FC236}">
                <a16:creationId xmlns:a16="http://schemas.microsoft.com/office/drawing/2014/main" id="{1610F9D9-D7E5-6244-8A92-4A0119C13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64732908"/>
      </p:ext>
    </p:extLst>
  </p:cSld>
  <p:clrMapOvr>
    <a:masterClrMapping/>
  </p:clrMapOvr>
  <mc:AlternateContent xmlns:mc="http://schemas.openxmlformats.org/markup-compatibility/2006" xmlns:p14="http://schemas.microsoft.com/office/powerpoint/2010/main">
    <mc:Choice Requires="p14">
      <p:transition spd="slow" p14:dur="2000" advTm="56157"/>
    </mc:Choice>
    <mc:Fallback xmlns="">
      <p:transition spd="slow" advTm="56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8419"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Mother Tongue</a:t>
            </a:r>
          </a:p>
        </p:txBody>
      </p:sp>
      <p:sp>
        <p:nvSpPr>
          <p:cNvPr id="7" name="Rectangle 6"/>
          <p:cNvSpPr/>
          <p:nvPr/>
        </p:nvSpPr>
        <p:spPr>
          <a:xfrm>
            <a:off x="335558" y="2625365"/>
            <a:ext cx="8530683" cy="203132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b="1" dirty="0">
                <a:solidFill>
                  <a:srgbClr val="1A1549"/>
                </a:solidFill>
                <a:latin typeface="Arial" charset="0"/>
              </a:rPr>
              <a:t>For Singaporean students</a:t>
            </a:r>
          </a:p>
          <a:p>
            <a:pPr algn="ctr"/>
            <a:endParaRPr lang="en-US" dirty="0">
              <a:solidFill>
                <a:srgbClr val="1A1549"/>
              </a:solidFill>
              <a:latin typeface="Arial" charset="0"/>
            </a:endParaRPr>
          </a:p>
          <a:p>
            <a:pPr algn="ctr"/>
            <a:r>
              <a:rPr lang="en-US" dirty="0">
                <a:solidFill>
                  <a:srgbClr val="1A1549"/>
                </a:solidFill>
                <a:latin typeface="Arial" charset="0"/>
              </a:rPr>
              <a:t>All Singaporean students must take their Mother Tongue language.</a:t>
            </a:r>
          </a:p>
          <a:p>
            <a:pPr algn="ctr"/>
            <a:endParaRPr lang="en-US" dirty="0">
              <a:solidFill>
                <a:srgbClr val="1A1549"/>
              </a:solidFill>
              <a:latin typeface="Arial" charset="0"/>
            </a:endParaRPr>
          </a:p>
          <a:p>
            <a:pPr algn="ctr"/>
            <a:endParaRPr lang="en-US" dirty="0">
              <a:solidFill>
                <a:srgbClr val="1A1549"/>
              </a:solidFill>
              <a:latin typeface="Arial" charset="0"/>
            </a:endParaRPr>
          </a:p>
          <a:p>
            <a:pPr algn="ctr"/>
            <a:r>
              <a:rPr lang="en-US" i="1" dirty="0">
                <a:solidFill>
                  <a:srgbClr val="1A1549"/>
                </a:solidFill>
                <a:latin typeface="Arial" charset="0"/>
              </a:rPr>
              <a:t>If you have been granted an exemption by MOE, the school </a:t>
            </a:r>
            <a:r>
              <a:rPr lang="en-US" i="1" u="sng" dirty="0">
                <a:solidFill>
                  <a:srgbClr val="1A1549"/>
                </a:solidFill>
                <a:latin typeface="Arial" charset="0"/>
              </a:rPr>
              <a:t>MUST</a:t>
            </a:r>
            <a:r>
              <a:rPr lang="en-US" i="1" dirty="0">
                <a:solidFill>
                  <a:srgbClr val="1A1549"/>
                </a:solidFill>
                <a:latin typeface="Arial" charset="0"/>
              </a:rPr>
              <a:t> be given a copy of the exemption letter in order for you to choose another language.</a:t>
            </a:r>
            <a:endParaRPr lang="en-US" dirty="0">
              <a:solidFill>
                <a:srgbClr val="1A1549"/>
              </a:solidFill>
              <a:latin typeface="Arial" charset="0"/>
            </a:endParaRPr>
          </a:p>
        </p:txBody>
      </p:sp>
      <p:pic>
        <p:nvPicPr>
          <p:cNvPr id="8" name="Picture 7">
            <a:extLst>
              <a:ext uri="{FF2B5EF4-FFF2-40B4-BE49-F238E27FC236}">
                <a16:creationId xmlns:a16="http://schemas.microsoft.com/office/drawing/2014/main" id="{76C74D25-0506-A847-B023-29E4A5BEC8D8}"/>
              </a:ext>
            </a:extLst>
          </p:cNvPr>
          <p:cNvPicPr>
            <a:picLocks noChangeAspect="1"/>
          </p:cNvPicPr>
          <p:nvPr/>
        </p:nvPicPr>
        <p:blipFill>
          <a:blip r:embed="rId5"/>
          <a:stretch>
            <a:fillRect/>
          </a:stretch>
        </p:blipFill>
        <p:spPr>
          <a:xfrm>
            <a:off x="7271456" y="-10434"/>
            <a:ext cx="1917700" cy="1892300"/>
          </a:xfrm>
          <a:prstGeom prst="rect">
            <a:avLst/>
          </a:prstGeom>
        </p:spPr>
      </p:pic>
      <p:pic>
        <p:nvPicPr>
          <p:cNvPr id="2" name="Audio 1">
            <a:hlinkClick r:id="" action="ppaction://media"/>
            <a:extLst>
              <a:ext uri="{FF2B5EF4-FFF2-40B4-BE49-F238E27FC236}">
                <a16:creationId xmlns:a16="http://schemas.microsoft.com/office/drawing/2014/main" id="{55E88E24-2368-084F-9810-E910E0B62D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7059833"/>
      </p:ext>
    </p:extLst>
  </p:cSld>
  <p:clrMapOvr>
    <a:masterClrMapping/>
  </p:clrMapOvr>
  <mc:AlternateContent xmlns:mc="http://schemas.openxmlformats.org/markup-compatibility/2006" xmlns:p14="http://schemas.microsoft.com/office/powerpoint/2010/main">
    <mc:Choice Requires="p14">
      <p:transition spd="slow" p14:dur="2000" advTm="30862"/>
    </mc:Choice>
    <mc:Fallback xmlns="">
      <p:transition spd="slow" advTm="3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6952"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IGCSE Languages</a:t>
            </a:r>
          </a:p>
        </p:txBody>
      </p:sp>
      <p:sp>
        <p:nvSpPr>
          <p:cNvPr id="7" name="Rectangle 6"/>
          <p:cNvSpPr/>
          <p:nvPr/>
        </p:nvSpPr>
        <p:spPr>
          <a:xfrm>
            <a:off x="392002" y="1710965"/>
            <a:ext cx="8530683" cy="1754326"/>
          </a:xfrm>
          <a:prstGeom prst="rect">
            <a:avLst/>
          </a:prstGeom>
        </p:spPr>
        <p:txBody>
          <a:bodyPr wrap="square">
            <a:spAutoFit/>
          </a:bodyPr>
          <a:lstStyle/>
          <a:p>
            <a:endParaRPr lang="en-US" dirty="0">
              <a:solidFill>
                <a:srgbClr val="1A1549"/>
              </a:solidFill>
              <a:latin typeface="Arial" charset="0"/>
            </a:endParaRPr>
          </a:p>
          <a:p>
            <a:r>
              <a:rPr lang="en-US" dirty="0">
                <a:solidFill>
                  <a:srgbClr val="1A1549"/>
                </a:solidFill>
                <a:latin typeface="Arial" charset="0"/>
              </a:rPr>
              <a:t>ESOL is not an open option for mainstream students. Approval must be gained from the English Department.</a:t>
            </a:r>
          </a:p>
          <a:p>
            <a:endParaRPr lang="en-US" dirty="0">
              <a:solidFill>
                <a:srgbClr val="1A1549"/>
              </a:solidFill>
              <a:latin typeface="Arial" charset="0"/>
            </a:endParaRPr>
          </a:p>
          <a:p>
            <a:endParaRPr lang="en-US" dirty="0">
              <a:solidFill>
                <a:srgbClr val="1A1549"/>
              </a:solidFill>
              <a:latin typeface="Arial" charset="0"/>
            </a:endParaRPr>
          </a:p>
          <a:p>
            <a:endParaRPr lang="en-US" dirty="0">
              <a:solidFill>
                <a:srgbClr val="1A1549"/>
              </a:solidFill>
              <a:latin typeface="Arial" charset="0"/>
            </a:endParaRPr>
          </a:p>
        </p:txBody>
      </p:sp>
      <p:sp>
        <p:nvSpPr>
          <p:cNvPr id="5" name="Rectangle 2"/>
          <p:cNvSpPr>
            <a:spLocks noChangeArrowheads="1"/>
          </p:cNvSpPr>
          <p:nvPr/>
        </p:nvSpPr>
        <p:spPr bwMode="auto">
          <a:xfrm>
            <a:off x="392002" y="2861614"/>
            <a:ext cx="82679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a:ln>
                  <a:noFill/>
                </a:ln>
                <a:solidFill>
                  <a:srgbClr val="1A1549"/>
                </a:solidFill>
                <a:effectLst/>
                <a:latin typeface="Arial" charset="0"/>
              </a:rPr>
              <a:t>Students from Pre-IGCSE must </a:t>
            </a:r>
            <a:r>
              <a:rPr kumimoji="0" lang="x-none" altLang="x-none" sz="1800" b="0" i="0" u="none" strike="noStrike" cap="none" normalizeH="0" baseline="0">
                <a:ln>
                  <a:noFill/>
                </a:ln>
                <a:solidFill>
                  <a:srgbClr val="1A1549"/>
                </a:solidFill>
                <a:effectLst/>
                <a:latin typeface="Arial" charset="0"/>
              </a:rPr>
              <a:t>choose </a:t>
            </a:r>
            <a:r>
              <a:rPr kumimoji="0" lang="en-US" altLang="x-none" sz="1800" b="0" i="0" u="none" strike="noStrike" cap="none" normalizeH="0" baseline="0" dirty="0">
                <a:ln>
                  <a:noFill/>
                </a:ln>
                <a:solidFill>
                  <a:srgbClr val="1A1549"/>
                </a:solidFill>
                <a:effectLst/>
                <a:latin typeface="Arial" charset="0"/>
              </a:rPr>
              <a:t>either Mandarin – Chinese or </a:t>
            </a:r>
            <a:r>
              <a:rPr kumimoji="0" lang="x-none" altLang="x-none" sz="1800" b="0" i="0" u="none" strike="noStrike" cap="none" normalizeH="0" baseline="0">
                <a:ln>
                  <a:noFill/>
                </a:ln>
                <a:solidFill>
                  <a:srgbClr val="1A1549"/>
                </a:solidFill>
                <a:effectLst/>
                <a:latin typeface="Arial" charset="0"/>
              </a:rPr>
              <a:t>First </a:t>
            </a:r>
            <a:r>
              <a:rPr kumimoji="0" lang="x-none" altLang="x-none" sz="1800" b="0" i="0" u="none" strike="noStrike" cap="none" normalizeH="0" baseline="0" dirty="0">
                <a:ln>
                  <a:noFill/>
                </a:ln>
                <a:solidFill>
                  <a:srgbClr val="1A1549"/>
                </a:solidFill>
                <a:effectLst/>
                <a:latin typeface="Arial" charset="0"/>
              </a:rPr>
              <a:t>Language Chinese.  </a:t>
            </a:r>
            <a:endParaRPr kumimoji="0" lang="en-US" altLang="x-none" sz="1800" b="0" i="0" u="none" strike="noStrike" cap="none" normalizeH="0" baseline="0" dirty="0">
              <a:ln>
                <a:noFill/>
              </a:ln>
              <a:solidFill>
                <a:srgbClr val="1A1549"/>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dirty="0">
              <a:ln>
                <a:noFill/>
              </a:ln>
              <a:solidFill>
                <a:srgbClr val="1A1549"/>
              </a:solidFill>
              <a:effectLst/>
              <a:latin typeface="Arial" charset="0"/>
            </a:endParaRPr>
          </a:p>
          <a:p>
            <a:pPr lvl="0"/>
            <a:r>
              <a:rPr lang="en-GB" dirty="0">
                <a:solidFill>
                  <a:srgbClr val="1C1549"/>
                </a:solidFill>
                <a:latin typeface="Arial" panose="020B0604020202020204" pitchFamily="34" charset="0"/>
                <a:cs typeface="Arial" panose="020B0604020202020204" pitchFamily="34" charset="0"/>
              </a:rPr>
              <a:t>Spanish in Option 2 is for complete beginners only and is designed for able language students who are interested in learning another language. If Spanish is studied at IGCSE level, the students cannot do Spanish Ab Initio IB, as the Ab Initio subjects are for beginners of that language. Spanish students can progress to Spanish B if they are able.</a:t>
            </a:r>
            <a:endParaRPr lang="en-SG" dirty="0">
              <a:solidFill>
                <a:srgbClr val="1C1549"/>
              </a:solidFill>
              <a:latin typeface="Arial" panose="020B0604020202020204" pitchFamily="34" charset="0"/>
              <a:cs typeface="Arial" panose="020B0604020202020204" pitchFamily="34" charset="0"/>
            </a:endParaRPr>
          </a:p>
        </p:txBody>
      </p:sp>
      <p:sp>
        <p:nvSpPr>
          <p:cNvPr id="6" name="Rectangle 5"/>
          <p:cNvSpPr/>
          <p:nvPr/>
        </p:nvSpPr>
        <p:spPr>
          <a:xfrm>
            <a:off x="392001" y="5508377"/>
            <a:ext cx="8530684" cy="369332"/>
          </a:xfrm>
          <a:prstGeom prst="rect">
            <a:avLst/>
          </a:prstGeom>
        </p:spPr>
        <p:txBody>
          <a:bodyPr wrap="square">
            <a:spAutoFit/>
          </a:bodyPr>
          <a:lstStyle/>
          <a:p>
            <a:pPr lvl="0" eaLnBrk="0" fontAlgn="base" hangingPunct="0">
              <a:spcBef>
                <a:spcPct val="0"/>
              </a:spcBef>
              <a:spcAft>
                <a:spcPct val="0"/>
              </a:spcAft>
            </a:pPr>
            <a:r>
              <a:rPr lang="en-US" altLang="x-none" dirty="0">
                <a:solidFill>
                  <a:srgbClr val="1A1549"/>
                </a:solidFill>
                <a:latin typeface="Arial" charset="0"/>
              </a:rPr>
              <a:t>Singaporean students must take Mother Tongue unless they have an exemption.</a:t>
            </a:r>
            <a:endParaRPr lang="x-none" altLang="x-none" dirty="0">
              <a:solidFill>
                <a:srgbClr val="1A1549"/>
              </a:solidFill>
              <a:latin typeface="Arial" charset="0"/>
            </a:endParaRPr>
          </a:p>
        </p:txBody>
      </p:sp>
      <p:pic>
        <p:nvPicPr>
          <p:cNvPr id="2" name="Audio 1">
            <a:hlinkClick r:id="" action="ppaction://media"/>
            <a:extLst>
              <a:ext uri="{FF2B5EF4-FFF2-40B4-BE49-F238E27FC236}">
                <a16:creationId xmlns:a16="http://schemas.microsoft.com/office/drawing/2014/main" id="{D340C327-E696-BD4B-9612-71AE17049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997288"/>
      </p:ext>
    </p:extLst>
  </p:cSld>
  <p:clrMapOvr>
    <a:masterClrMapping/>
  </p:clrMapOvr>
  <mc:AlternateContent xmlns:mc="http://schemas.openxmlformats.org/markup-compatibility/2006" xmlns:p14="http://schemas.microsoft.com/office/powerpoint/2010/main">
    <mc:Choice Requires="p14">
      <p:transition spd="slow" p14:dur="2000" advTm="68826"/>
    </mc:Choice>
    <mc:Fallback xmlns="">
      <p:transition spd="slow" advTm="6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8419" y="398178"/>
            <a:ext cx="6980054" cy="646331"/>
          </a:xfrm>
          <a:prstGeom prst="rect">
            <a:avLst/>
          </a:prstGeom>
          <a:noFill/>
        </p:spPr>
        <p:txBody>
          <a:bodyPr wrap="square" rtlCol="0">
            <a:spAutoFit/>
          </a:bodyPr>
          <a:lstStyle/>
          <a:p>
            <a:pPr algn="r"/>
            <a:r>
              <a:rPr lang="en-AU" sz="3600" dirty="0">
                <a:solidFill>
                  <a:srgbClr val="251A6C"/>
                </a:solidFill>
                <a:latin typeface="Tahoma" panose="020B0604030504040204" pitchFamily="34" charset="0"/>
                <a:ea typeface="Tahoma" panose="020B0604030504040204" pitchFamily="34" charset="0"/>
                <a:cs typeface="Tahoma" panose="020B0604030504040204" pitchFamily="34" charset="0"/>
              </a:rPr>
              <a:t>Ab Initio</a:t>
            </a:r>
          </a:p>
        </p:txBody>
      </p:sp>
      <p:sp>
        <p:nvSpPr>
          <p:cNvPr id="7" name="Rectangle 6"/>
          <p:cNvSpPr/>
          <p:nvPr/>
        </p:nvSpPr>
        <p:spPr>
          <a:xfrm>
            <a:off x="335558" y="2625365"/>
            <a:ext cx="8530683" cy="230832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b="1" dirty="0">
                <a:solidFill>
                  <a:srgbClr val="1A1549"/>
                </a:solidFill>
                <a:latin typeface="Arial" charset="0"/>
              </a:rPr>
              <a:t>For language students</a:t>
            </a:r>
          </a:p>
          <a:p>
            <a:pPr algn="ctr"/>
            <a:endParaRPr lang="en-US" dirty="0">
              <a:solidFill>
                <a:srgbClr val="1A1549"/>
              </a:solidFill>
              <a:latin typeface="Arial" charset="0"/>
            </a:endParaRPr>
          </a:p>
          <a:p>
            <a:pPr algn="ctr"/>
            <a:r>
              <a:rPr lang="en-US" dirty="0">
                <a:solidFill>
                  <a:srgbClr val="1A1549"/>
                </a:solidFill>
                <a:latin typeface="Arial" charset="0"/>
              </a:rPr>
              <a:t>If you have studied a language before, including at IGCSE level, you cannot pick that language at the Ab Initio level in the IBDP</a:t>
            </a:r>
          </a:p>
          <a:p>
            <a:pPr algn="ctr"/>
            <a:endParaRPr lang="en-US" dirty="0">
              <a:solidFill>
                <a:srgbClr val="1A1549"/>
              </a:solidFill>
              <a:latin typeface="Arial" charset="0"/>
            </a:endParaRPr>
          </a:p>
          <a:p>
            <a:pPr algn="ctr"/>
            <a:endParaRPr lang="en-US" dirty="0">
              <a:solidFill>
                <a:srgbClr val="1A1549"/>
              </a:solidFill>
              <a:latin typeface="Arial" charset="0"/>
            </a:endParaRPr>
          </a:p>
          <a:p>
            <a:pPr algn="ctr"/>
            <a:r>
              <a:rPr lang="en-US" i="1" dirty="0">
                <a:solidFill>
                  <a:srgbClr val="1A1549"/>
                </a:solidFill>
                <a:latin typeface="Arial" charset="0"/>
              </a:rPr>
              <a:t>This means that if you plan to do an Ab Initio level at IB level you should not enroll in it for IGCSE.</a:t>
            </a:r>
            <a:endParaRPr lang="en-US" dirty="0">
              <a:solidFill>
                <a:srgbClr val="1A1549"/>
              </a:solidFill>
              <a:latin typeface="Arial" charset="0"/>
            </a:endParaRPr>
          </a:p>
        </p:txBody>
      </p:sp>
      <p:pic>
        <p:nvPicPr>
          <p:cNvPr id="8" name="Picture 7">
            <a:extLst>
              <a:ext uri="{FF2B5EF4-FFF2-40B4-BE49-F238E27FC236}">
                <a16:creationId xmlns:a16="http://schemas.microsoft.com/office/drawing/2014/main" id="{76C74D25-0506-A847-B023-29E4A5BEC8D8}"/>
              </a:ext>
            </a:extLst>
          </p:cNvPr>
          <p:cNvPicPr>
            <a:picLocks noChangeAspect="1"/>
          </p:cNvPicPr>
          <p:nvPr/>
        </p:nvPicPr>
        <p:blipFill>
          <a:blip r:embed="rId5"/>
          <a:stretch>
            <a:fillRect/>
          </a:stretch>
        </p:blipFill>
        <p:spPr>
          <a:xfrm>
            <a:off x="7271456" y="-10434"/>
            <a:ext cx="1917700" cy="1892300"/>
          </a:xfrm>
          <a:prstGeom prst="rect">
            <a:avLst/>
          </a:prstGeom>
        </p:spPr>
      </p:pic>
      <p:pic>
        <p:nvPicPr>
          <p:cNvPr id="2" name="Audio 1">
            <a:hlinkClick r:id="" action="ppaction://media"/>
            <a:extLst>
              <a:ext uri="{FF2B5EF4-FFF2-40B4-BE49-F238E27FC236}">
                <a16:creationId xmlns:a16="http://schemas.microsoft.com/office/drawing/2014/main" id="{A4E82F29-DAD0-ED46-94A9-D09887AC0A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83671023"/>
      </p:ext>
    </p:extLst>
  </p:cSld>
  <p:clrMapOvr>
    <a:masterClrMapping/>
  </p:clrMapOvr>
  <mc:AlternateContent xmlns:mc="http://schemas.openxmlformats.org/markup-compatibility/2006" xmlns:p14="http://schemas.microsoft.com/office/powerpoint/2010/main">
    <mc:Choice Requires="p14">
      <p:transition spd="slow" p14:dur="2000" advTm="6461"/>
    </mc:Choice>
    <mc:Fallback xmlns="">
      <p:transition spd="slow" advTm="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1|0.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11096</TotalTime>
  <Words>3664</Words>
  <Application>Microsoft Macintosh PowerPoint</Application>
  <PresentationFormat>On-screen Show (4:3)</PresentationFormat>
  <Paragraphs>636</Paragraphs>
  <Slides>56</Slides>
  <Notes>55</Notes>
  <HiddenSlides>0</HiddenSlides>
  <MMClips>56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Leong Zhicheng - Information and Media Officer</dc:creator>
  <cp:lastModifiedBy>Microsoft Office User</cp:lastModifiedBy>
  <cp:revision>175</cp:revision>
  <cp:lastPrinted>2017-07-21T03:16:04Z</cp:lastPrinted>
  <dcterms:created xsi:type="dcterms:W3CDTF">2017-07-05T01:08:46Z</dcterms:created>
  <dcterms:modified xsi:type="dcterms:W3CDTF">2020-08-13T02:43:12Z</dcterms:modified>
</cp:coreProperties>
</file>